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0" r:id="rId3"/>
    <p:sldId id="273" r:id="rId4"/>
    <p:sldId id="271" r:id="rId5"/>
    <p:sldId id="272" r:id="rId6"/>
    <p:sldId id="275" r:id="rId7"/>
    <p:sldId id="290" r:id="rId8"/>
    <p:sldId id="257" r:id="rId9"/>
    <p:sldId id="274" r:id="rId10"/>
    <p:sldId id="278" r:id="rId11"/>
    <p:sldId id="292" r:id="rId12"/>
    <p:sldId id="277" r:id="rId13"/>
    <p:sldId id="276" r:id="rId14"/>
    <p:sldId id="279" r:id="rId15"/>
    <p:sldId id="280" r:id="rId16"/>
    <p:sldId id="281" r:id="rId17"/>
    <p:sldId id="267" r:id="rId18"/>
    <p:sldId id="258" r:id="rId19"/>
    <p:sldId id="259" r:id="rId20"/>
    <p:sldId id="260" r:id="rId21"/>
    <p:sldId id="261" r:id="rId22"/>
    <p:sldId id="262" r:id="rId23"/>
    <p:sldId id="263" r:id="rId24"/>
    <p:sldId id="264" r:id="rId25"/>
    <p:sldId id="266" r:id="rId26"/>
    <p:sldId id="282" r:id="rId27"/>
    <p:sldId id="287" r:id="rId28"/>
    <p:sldId id="293" r:id="rId29"/>
    <p:sldId id="288" r:id="rId30"/>
    <p:sldId id="289" r:id="rId31"/>
    <p:sldId id="285" r:id="rId32"/>
    <p:sldId id="284" r:id="rId33"/>
    <p:sldId id="286" r:id="rId34"/>
    <p:sldId id="291" r:id="rId35"/>
    <p:sldId id="294"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F2FD"/>
    <a:srgbClr val="FF9900"/>
    <a:srgbClr val="FF3300"/>
    <a:srgbClr val="FF99FF"/>
    <a:srgbClr val="C1E2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B219B6F-7ED8-4A54-B4C5-1354EC213738}" type="datetimeFigureOut">
              <a:rPr lang="en-US" smtClean="0"/>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46116-4191-4783-BDD4-D123C51938B5}"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219B6F-7ED8-4A54-B4C5-1354EC213738}" type="datetimeFigureOut">
              <a:rPr lang="en-US" smtClean="0"/>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46116-4191-4783-BDD4-D123C51938B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219B6F-7ED8-4A54-B4C5-1354EC213738}" type="datetimeFigureOut">
              <a:rPr lang="en-US" smtClean="0"/>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46116-4191-4783-BDD4-D123C51938B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B219B6F-7ED8-4A54-B4C5-1354EC213738}" type="datetimeFigureOut">
              <a:rPr lang="en-US" smtClean="0"/>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46116-4191-4783-BDD4-D123C51938B5}"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219B6F-7ED8-4A54-B4C5-1354EC213738}" type="datetimeFigureOut">
              <a:rPr lang="en-US" smtClean="0"/>
              <a:t>7/25/2018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E46116-4191-4783-BDD4-D123C51938B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B219B6F-7ED8-4A54-B4C5-1354EC213738}" type="datetimeFigureOut">
              <a:rPr lang="en-US" smtClean="0"/>
              <a:t>7/25/2018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E46116-4191-4783-BDD4-D123C51938B5}"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B219B6F-7ED8-4A54-B4C5-1354EC213738}" type="datetimeFigureOut">
              <a:rPr lang="en-US" smtClean="0"/>
              <a:t>7/25/2018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E46116-4191-4783-BDD4-D123C51938B5}"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B219B6F-7ED8-4A54-B4C5-1354EC213738}" type="datetimeFigureOut">
              <a:rPr lang="en-US" smtClean="0"/>
              <a:t>7/25/2018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E46116-4191-4783-BDD4-D123C51938B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219B6F-7ED8-4A54-B4C5-1354EC213738}" type="datetimeFigureOut">
              <a:rPr lang="en-US" smtClean="0"/>
              <a:t>7/25/2018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E46116-4191-4783-BDD4-D123C51938B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219B6F-7ED8-4A54-B4C5-1354EC213738}" type="datetimeFigureOut">
              <a:rPr lang="en-US" smtClean="0"/>
              <a:t>7/25/2018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E46116-4191-4783-BDD4-D123C51938B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219B6F-7ED8-4A54-B4C5-1354EC213738}" type="datetimeFigureOut">
              <a:rPr lang="en-US" smtClean="0"/>
              <a:t>7/25/2018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E46116-4191-4783-BDD4-D123C51938B5}"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B219B6F-7ED8-4A54-B4C5-1354EC213738}" type="datetimeFigureOut">
              <a:rPr lang="en-US" smtClean="0"/>
              <a:t>7/25/2018</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3CE46116-4191-4783-BDD4-D123C51938B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ala.org/aboutala/offices/iro" TargetMode="External"/><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hyperlink" Target="mailto:dguerra@ala.or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ala.org/publicprograms"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ala.org/transforminglibraries/libraries-transforming-communities/ltc-models-for-change" TargetMode="External"/><Relationship Id="rId2" Type="http://schemas.openxmlformats.org/officeDocument/2006/relationships/hyperlink" Target="https://credly.com/u/2463535" TargetMode="Externa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hyperlink" Target="https://credly.com/u/2463535" TargetMode="External"/><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hyperlink" Target="http://www.ala.org/transforminglibraries/libraries-transforming-communities/ltc-models-for-chang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credly.com/u/2463535" TargetMode="External"/><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hyperlink" Target="http://www.ala.org/transforminglibraries/libraries-transforming-communities/ltc-models-for-change"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685800"/>
            <a:ext cx="7696200" cy="5478423"/>
          </a:xfrm>
          <a:prstGeom prst="rect">
            <a:avLst/>
          </a:prstGeom>
        </p:spPr>
        <p:txBody>
          <a:bodyPr wrap="square">
            <a:spAutoFit/>
          </a:bodyPr>
          <a:lstStyle/>
          <a:p>
            <a:pPr algn="ctr"/>
            <a:r>
              <a:rPr lang="en-US" sz="7000" b="1" dirty="0">
                <a:solidFill>
                  <a:srgbClr val="FF0000"/>
                </a:solidFill>
                <a:latin typeface="Britannic Bold" panose="020B0903060703020204" pitchFamily="34" charset="0"/>
              </a:rPr>
              <a:t>TECH4ED PROPELS AND </a:t>
            </a:r>
            <a:r>
              <a:rPr lang="en-US" sz="7000" b="1" dirty="0" smtClean="0">
                <a:solidFill>
                  <a:srgbClr val="FF0000"/>
                </a:solidFill>
                <a:latin typeface="Britannic Bold" panose="020B0903060703020204" pitchFamily="34" charset="0"/>
              </a:rPr>
              <a:t>ENHANCE COMMUNITY </a:t>
            </a:r>
            <a:r>
              <a:rPr lang="en-US" sz="7000" b="1" dirty="0">
                <a:solidFill>
                  <a:srgbClr val="FF0000"/>
                </a:solidFill>
                <a:latin typeface="Britannic Bold" panose="020B0903060703020204" pitchFamily="34" charset="0"/>
              </a:rPr>
              <a:t>DEVELOPMENT</a:t>
            </a:r>
            <a:endParaRPr lang="en-US" sz="7000" dirty="0">
              <a:solidFill>
                <a:srgbClr val="FF0000"/>
              </a:solidFill>
              <a:latin typeface="Britannic Bold" panose="020B0903060703020204" pitchFamily="34" charset="0"/>
            </a:endParaRPr>
          </a:p>
        </p:txBody>
      </p:sp>
    </p:spTree>
    <p:custDataLst>
      <p:tags r:id="rId1"/>
    </p:custDataLst>
    <p:extLst>
      <p:ext uri="{BB962C8B-B14F-4D97-AF65-F5344CB8AC3E}">
        <p14:creationId xmlns:p14="http://schemas.microsoft.com/office/powerpoint/2010/main" val="4128588612"/>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609600"/>
            <a:ext cx="7086600" cy="3139321"/>
          </a:xfrm>
          <a:prstGeom prst="rect">
            <a:avLst/>
          </a:prstGeom>
        </p:spPr>
        <p:txBody>
          <a:bodyPr wrap="square">
            <a:spAutoFit/>
          </a:bodyPr>
          <a:lstStyle/>
          <a:p>
            <a:pPr algn="just"/>
            <a:endParaRPr lang="en-US" b="1" dirty="0"/>
          </a:p>
          <a:p>
            <a:pPr algn="just"/>
            <a:endParaRPr lang="en-US" b="1" dirty="0" smtClean="0"/>
          </a:p>
          <a:p>
            <a:pPr algn="just"/>
            <a:endParaRPr lang="en-US" b="1" dirty="0"/>
          </a:p>
          <a:p>
            <a:pPr algn="just"/>
            <a:endParaRPr lang="en-US" b="1" dirty="0" smtClean="0"/>
          </a:p>
          <a:p>
            <a:pPr algn="just"/>
            <a:endParaRPr lang="en-US" b="1" dirty="0" smtClean="0"/>
          </a:p>
          <a:p>
            <a:pPr algn="just"/>
            <a:endParaRPr lang="en-US" b="1" dirty="0"/>
          </a:p>
          <a:p>
            <a:pPr algn="just"/>
            <a:endParaRPr lang="en-US" b="1" dirty="0" smtClean="0"/>
          </a:p>
          <a:p>
            <a:pPr algn="just"/>
            <a:endParaRPr lang="en-US" b="1" dirty="0"/>
          </a:p>
          <a:p>
            <a:pPr algn="just"/>
            <a:endParaRPr lang="en-US" b="1" dirty="0" smtClean="0"/>
          </a:p>
          <a:p>
            <a:pPr algn="just"/>
            <a:endParaRPr lang="en-US" b="1" dirty="0" smtClean="0"/>
          </a:p>
          <a:p>
            <a:pPr algn="just"/>
            <a:endParaRPr lang="en-US"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09600"/>
            <a:ext cx="79248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500426"/>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752600"/>
            <a:ext cx="8305800" cy="3970318"/>
          </a:xfrm>
          <a:prstGeom prst="rect">
            <a:avLst/>
          </a:prstGeom>
        </p:spPr>
        <p:txBody>
          <a:bodyPr wrap="square">
            <a:spAutoFit/>
          </a:bodyPr>
          <a:lstStyle/>
          <a:p>
            <a:pPr fontAlgn="base"/>
            <a:r>
              <a:rPr lang="en-US" sz="3200" b="1" dirty="0">
                <a:solidFill>
                  <a:srgbClr val="FF0000"/>
                </a:solidFill>
              </a:rPr>
              <a:t> </a:t>
            </a:r>
          </a:p>
          <a:p>
            <a:pPr algn="just" fontAlgn="base"/>
            <a:r>
              <a:rPr lang="en-US" sz="2000" b="1" dirty="0"/>
              <a:t>51Talk (“five-one talk”) is the largest and leading online English education platform in the world, specializes in providing quality English online training for kids and adults.</a:t>
            </a:r>
          </a:p>
          <a:p>
            <a:pPr fontAlgn="base"/>
            <a:r>
              <a:rPr lang="en-US" sz="2000" b="1" dirty="0"/>
              <a:t> </a:t>
            </a:r>
          </a:p>
          <a:p>
            <a:pPr algn="just" fontAlgn="base"/>
            <a:r>
              <a:rPr lang="en-US" sz="2000" b="1" dirty="0"/>
              <a:t>51Talk is a leading global online English-education platform. We connect our community of 10,000+ teachers around the world to children eager to learn English through our 1-to-1 online virtual classrooms. 51Talk was established in China in 2011 and since 2012, it has been operating in the Philippines, creating thousands of jobs for home-based teachers.</a:t>
            </a:r>
          </a:p>
          <a:p>
            <a:pPr fontAlgn="base"/>
            <a:r>
              <a:rPr lang="en-US" sz="2000" b="1" dirty="0"/>
              <a:t> </a:t>
            </a:r>
          </a:p>
        </p:txBody>
      </p:sp>
      <p:sp>
        <p:nvSpPr>
          <p:cNvPr id="4" name="Rectangle 3"/>
          <p:cNvSpPr/>
          <p:nvPr/>
        </p:nvSpPr>
        <p:spPr>
          <a:xfrm>
            <a:off x="609600" y="866561"/>
            <a:ext cx="4572000" cy="707886"/>
          </a:xfrm>
          <a:prstGeom prst="rect">
            <a:avLst/>
          </a:prstGeom>
        </p:spPr>
        <p:txBody>
          <a:bodyPr>
            <a:spAutoFit/>
          </a:bodyPr>
          <a:lstStyle/>
          <a:p>
            <a:pPr algn="ctr"/>
            <a:r>
              <a:rPr lang="en-US" sz="4000" b="1" dirty="0" smtClean="0">
                <a:solidFill>
                  <a:srgbClr val="FF0000"/>
                </a:solidFill>
              </a:rPr>
              <a:t>WHO IS 51TALK?</a:t>
            </a:r>
            <a:endParaRPr lang="en-US" sz="4000" dirty="0">
              <a:solidFill>
                <a:srgbClr val="FF0000"/>
              </a:solidFill>
            </a:endParaRPr>
          </a:p>
        </p:txBody>
      </p:sp>
    </p:spTree>
    <p:extLst>
      <p:ext uri="{BB962C8B-B14F-4D97-AF65-F5344CB8AC3E}">
        <p14:creationId xmlns:p14="http://schemas.microsoft.com/office/powerpoint/2010/main" val="3610869152"/>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471054"/>
            <a:ext cx="7897091" cy="707886"/>
          </a:xfrm>
          <a:prstGeom prst="rect">
            <a:avLst/>
          </a:prstGeom>
        </p:spPr>
        <p:txBody>
          <a:bodyPr wrap="square">
            <a:spAutoFit/>
          </a:bodyPr>
          <a:lstStyle/>
          <a:p>
            <a:pPr algn="ctr"/>
            <a:r>
              <a:rPr lang="en-US" sz="2000" b="1" dirty="0" smtClean="0">
                <a:solidFill>
                  <a:srgbClr val="FF0000"/>
                </a:solidFill>
              </a:rPr>
              <a:t>September 21, 2017 Free Seminar/Orientation at the Rizal Provincial Library  </a:t>
            </a:r>
            <a:endParaRPr lang="en-US" sz="2000" b="1" dirty="0">
              <a:solidFill>
                <a:srgbClr val="FF000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453" y="1178940"/>
            <a:ext cx="5735783" cy="2819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184074"/>
            <a:ext cx="38862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8981" y="4184074"/>
            <a:ext cx="4031673"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7719461"/>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fade">
                                      <p:cBhvr>
                                        <p:cTn id="14" dur="1000"/>
                                        <p:tgtEl>
                                          <p:spTgt spid="9218"/>
                                        </p:tgtEl>
                                      </p:cBhvr>
                                    </p:animEffect>
                                    <p:anim calcmode="lin" valueType="num">
                                      <p:cBhvr>
                                        <p:cTn id="15" dur="1000" fill="hold"/>
                                        <p:tgtEl>
                                          <p:spTgt spid="9218"/>
                                        </p:tgtEl>
                                        <p:attrNameLst>
                                          <p:attrName>ppt_x</p:attrName>
                                        </p:attrNameLst>
                                      </p:cBhvr>
                                      <p:tavLst>
                                        <p:tav tm="0">
                                          <p:val>
                                            <p:strVal val="#ppt_x"/>
                                          </p:val>
                                        </p:tav>
                                        <p:tav tm="100000">
                                          <p:val>
                                            <p:strVal val="#ppt_x"/>
                                          </p:val>
                                        </p:tav>
                                      </p:tavLst>
                                    </p:anim>
                                    <p:anim calcmode="lin" valueType="num">
                                      <p:cBhvr>
                                        <p:cTn id="16"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219"/>
                                        </p:tgtEl>
                                        <p:attrNameLst>
                                          <p:attrName>style.visibility</p:attrName>
                                        </p:attrNameLst>
                                      </p:cBhvr>
                                      <p:to>
                                        <p:strVal val="visible"/>
                                      </p:to>
                                    </p:set>
                                    <p:animEffect transition="in" filter="fade">
                                      <p:cBhvr>
                                        <p:cTn id="21" dur="1000"/>
                                        <p:tgtEl>
                                          <p:spTgt spid="9219"/>
                                        </p:tgtEl>
                                      </p:cBhvr>
                                    </p:animEffect>
                                    <p:anim calcmode="lin" valueType="num">
                                      <p:cBhvr>
                                        <p:cTn id="22" dur="1000" fill="hold"/>
                                        <p:tgtEl>
                                          <p:spTgt spid="9219"/>
                                        </p:tgtEl>
                                        <p:attrNameLst>
                                          <p:attrName>ppt_x</p:attrName>
                                        </p:attrNameLst>
                                      </p:cBhvr>
                                      <p:tavLst>
                                        <p:tav tm="0">
                                          <p:val>
                                            <p:strVal val="#ppt_x"/>
                                          </p:val>
                                        </p:tav>
                                        <p:tav tm="100000">
                                          <p:val>
                                            <p:strVal val="#ppt_x"/>
                                          </p:val>
                                        </p:tav>
                                      </p:tavLst>
                                    </p:anim>
                                    <p:anim calcmode="lin" valueType="num">
                                      <p:cBhvr>
                                        <p:cTn id="23" dur="1000" fill="hold"/>
                                        <p:tgtEl>
                                          <p:spTgt spid="92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220"/>
                                        </p:tgtEl>
                                        <p:attrNameLst>
                                          <p:attrName>style.visibility</p:attrName>
                                        </p:attrNameLst>
                                      </p:cBhvr>
                                      <p:to>
                                        <p:strVal val="visible"/>
                                      </p:to>
                                    </p:set>
                                    <p:animEffect transition="in" filter="fade">
                                      <p:cBhvr>
                                        <p:cTn id="28" dur="1000"/>
                                        <p:tgtEl>
                                          <p:spTgt spid="9220"/>
                                        </p:tgtEl>
                                      </p:cBhvr>
                                    </p:animEffect>
                                    <p:anim calcmode="lin" valueType="num">
                                      <p:cBhvr>
                                        <p:cTn id="29" dur="1000" fill="hold"/>
                                        <p:tgtEl>
                                          <p:spTgt spid="9220"/>
                                        </p:tgtEl>
                                        <p:attrNameLst>
                                          <p:attrName>ppt_x</p:attrName>
                                        </p:attrNameLst>
                                      </p:cBhvr>
                                      <p:tavLst>
                                        <p:tav tm="0">
                                          <p:val>
                                            <p:strVal val="#ppt_x"/>
                                          </p:val>
                                        </p:tav>
                                        <p:tav tm="100000">
                                          <p:val>
                                            <p:strVal val="#ppt_x"/>
                                          </p:val>
                                        </p:tav>
                                      </p:tavLst>
                                    </p:anim>
                                    <p:anim calcmode="lin" valueType="num">
                                      <p:cBhvr>
                                        <p:cTn id="30"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838200"/>
            <a:ext cx="6934200" cy="400110"/>
          </a:xfrm>
          <a:prstGeom prst="rect">
            <a:avLst/>
          </a:prstGeom>
        </p:spPr>
        <p:txBody>
          <a:bodyPr wrap="square">
            <a:spAutoFit/>
          </a:bodyPr>
          <a:lstStyle/>
          <a:p>
            <a:pPr algn="ctr"/>
            <a:r>
              <a:rPr lang="en-US" sz="2000" b="1" dirty="0" smtClean="0">
                <a:solidFill>
                  <a:srgbClr val="FF0000"/>
                </a:solidFill>
                <a:latin typeface="+mj-lt"/>
              </a:rPr>
              <a:t>SEPTEMBER 21</a:t>
            </a:r>
            <a:r>
              <a:rPr lang="en-US" sz="2000" b="1" dirty="0">
                <a:solidFill>
                  <a:srgbClr val="FF0000"/>
                </a:solidFill>
                <a:latin typeface="+mj-lt"/>
              </a:rPr>
              <a:t>, 2017 </a:t>
            </a:r>
            <a:r>
              <a:rPr lang="en-US" sz="2000" b="1" dirty="0" smtClean="0">
                <a:solidFill>
                  <a:srgbClr val="FF0000"/>
                </a:solidFill>
                <a:latin typeface="+mj-lt"/>
              </a:rPr>
              <a:t>AT ANNEX1 </a:t>
            </a:r>
            <a:r>
              <a:rPr lang="en-US" sz="2000" b="1" dirty="0">
                <a:solidFill>
                  <a:srgbClr val="FF0000"/>
                </a:solidFill>
                <a:latin typeface="+mj-lt"/>
              </a:rPr>
              <a:t>ANTIPOLO, CITY</a:t>
            </a:r>
            <a:endParaRPr lang="en-US" sz="2000" dirty="0">
              <a:solidFill>
                <a:srgbClr val="FF0000"/>
              </a:solidFill>
              <a:latin typeface="+mj-lt"/>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7818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8347544"/>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Effect transition="in" filter="fade">
                                      <p:cBhvr>
                                        <p:cTn id="14" dur="1000"/>
                                        <p:tgtEl>
                                          <p:spTgt spid="10242"/>
                                        </p:tgtEl>
                                      </p:cBhvr>
                                    </p:animEffect>
                                    <p:anim calcmode="lin" valueType="num">
                                      <p:cBhvr>
                                        <p:cTn id="15" dur="1000" fill="hold"/>
                                        <p:tgtEl>
                                          <p:spTgt spid="10242"/>
                                        </p:tgtEl>
                                        <p:attrNameLst>
                                          <p:attrName>ppt_x</p:attrName>
                                        </p:attrNameLst>
                                      </p:cBhvr>
                                      <p:tavLst>
                                        <p:tav tm="0">
                                          <p:val>
                                            <p:strVal val="#ppt_x"/>
                                          </p:val>
                                        </p:tav>
                                        <p:tav tm="100000">
                                          <p:val>
                                            <p:strVal val="#ppt_x"/>
                                          </p:val>
                                        </p:tav>
                                      </p:tavLst>
                                    </p:anim>
                                    <p:anim calcmode="lin" valueType="num">
                                      <p:cBhvr>
                                        <p:cTn id="16"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13709" y="533400"/>
            <a:ext cx="4572000" cy="707886"/>
          </a:xfrm>
          <a:prstGeom prst="rect">
            <a:avLst/>
          </a:prstGeom>
        </p:spPr>
        <p:txBody>
          <a:bodyPr>
            <a:spAutoFit/>
          </a:bodyPr>
          <a:lstStyle/>
          <a:p>
            <a:pPr algn="ctr"/>
            <a:r>
              <a:rPr lang="en-US" sz="2000" b="1" dirty="0">
                <a:solidFill>
                  <a:srgbClr val="FF0000"/>
                </a:solidFill>
              </a:rPr>
              <a:t>NOVEMBER19, 2017 </a:t>
            </a:r>
            <a:r>
              <a:rPr lang="en-US" sz="2000" b="1" dirty="0" smtClean="0">
                <a:solidFill>
                  <a:srgbClr val="FF0000"/>
                </a:solidFill>
              </a:rPr>
              <a:t>AT TANAY MUNICIPAL LIBRARY</a:t>
            </a:r>
            <a:endParaRPr lang="en-US" sz="2000" dirty="0">
              <a:solidFill>
                <a:srgbClr val="FF0000"/>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71600"/>
            <a:ext cx="7467600" cy="4949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558662"/>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Effect transition="in" filter="fade">
                                      <p:cBhvr>
                                        <p:cTn id="14" dur="1000"/>
                                        <p:tgtEl>
                                          <p:spTgt spid="11266"/>
                                        </p:tgtEl>
                                      </p:cBhvr>
                                    </p:animEffect>
                                    <p:anim calcmode="lin" valueType="num">
                                      <p:cBhvr>
                                        <p:cTn id="15" dur="1000" fill="hold"/>
                                        <p:tgtEl>
                                          <p:spTgt spid="11266"/>
                                        </p:tgtEl>
                                        <p:attrNameLst>
                                          <p:attrName>ppt_x</p:attrName>
                                        </p:attrNameLst>
                                      </p:cBhvr>
                                      <p:tavLst>
                                        <p:tav tm="0">
                                          <p:val>
                                            <p:strVal val="#ppt_x"/>
                                          </p:val>
                                        </p:tav>
                                        <p:tav tm="100000">
                                          <p:val>
                                            <p:strVal val="#ppt_x"/>
                                          </p:val>
                                        </p:tav>
                                      </p:tavLst>
                                    </p:anim>
                                    <p:anim calcmode="lin" valueType="num">
                                      <p:cBhvr>
                                        <p:cTn id="16"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6411" y="337066"/>
            <a:ext cx="6837193" cy="523220"/>
          </a:xfrm>
          <a:prstGeom prst="rect">
            <a:avLst/>
          </a:prstGeom>
        </p:spPr>
        <p:txBody>
          <a:bodyPr wrap="none">
            <a:spAutoFit/>
          </a:bodyPr>
          <a:lstStyle/>
          <a:p>
            <a:pPr algn="ctr"/>
            <a:r>
              <a:rPr lang="en-US" sz="2800" b="1" dirty="0" smtClean="0">
                <a:solidFill>
                  <a:srgbClr val="FF0000"/>
                </a:solidFill>
              </a:rPr>
              <a:t>NOVEMBER 29, 2017 AT ANGONO</a:t>
            </a:r>
            <a:r>
              <a:rPr lang="en-US" sz="2800" b="1" dirty="0">
                <a:solidFill>
                  <a:srgbClr val="FF0000"/>
                </a:solidFill>
              </a:rPr>
              <a:t>, RIZAL</a:t>
            </a:r>
            <a:endParaRPr lang="en-US" sz="2800" dirty="0">
              <a:solidFill>
                <a:srgbClr val="FF0000"/>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407" y="1066800"/>
            <a:ext cx="5791200" cy="228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81400"/>
            <a:ext cx="3962400"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643311"/>
            <a:ext cx="3786021" cy="2805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4021982"/>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290"/>
                                        </p:tgtEl>
                                        <p:attrNameLst>
                                          <p:attrName>style.visibility</p:attrName>
                                        </p:attrNameLst>
                                      </p:cBhvr>
                                      <p:to>
                                        <p:strVal val="visible"/>
                                      </p:to>
                                    </p:set>
                                    <p:animEffect transition="in" filter="fade">
                                      <p:cBhvr>
                                        <p:cTn id="14" dur="1000"/>
                                        <p:tgtEl>
                                          <p:spTgt spid="12290"/>
                                        </p:tgtEl>
                                      </p:cBhvr>
                                    </p:animEffect>
                                    <p:anim calcmode="lin" valueType="num">
                                      <p:cBhvr>
                                        <p:cTn id="15" dur="1000" fill="hold"/>
                                        <p:tgtEl>
                                          <p:spTgt spid="12290"/>
                                        </p:tgtEl>
                                        <p:attrNameLst>
                                          <p:attrName>ppt_x</p:attrName>
                                        </p:attrNameLst>
                                      </p:cBhvr>
                                      <p:tavLst>
                                        <p:tav tm="0">
                                          <p:val>
                                            <p:strVal val="#ppt_x"/>
                                          </p:val>
                                        </p:tav>
                                        <p:tav tm="100000">
                                          <p:val>
                                            <p:strVal val="#ppt_x"/>
                                          </p:val>
                                        </p:tav>
                                      </p:tavLst>
                                    </p:anim>
                                    <p:anim calcmode="lin" valueType="num">
                                      <p:cBhvr>
                                        <p:cTn id="16"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291"/>
                                        </p:tgtEl>
                                        <p:attrNameLst>
                                          <p:attrName>style.visibility</p:attrName>
                                        </p:attrNameLst>
                                      </p:cBhvr>
                                      <p:to>
                                        <p:strVal val="visible"/>
                                      </p:to>
                                    </p:set>
                                    <p:animEffect transition="in" filter="fade">
                                      <p:cBhvr>
                                        <p:cTn id="21" dur="1000"/>
                                        <p:tgtEl>
                                          <p:spTgt spid="12291"/>
                                        </p:tgtEl>
                                      </p:cBhvr>
                                    </p:animEffect>
                                    <p:anim calcmode="lin" valueType="num">
                                      <p:cBhvr>
                                        <p:cTn id="22" dur="1000" fill="hold"/>
                                        <p:tgtEl>
                                          <p:spTgt spid="12291"/>
                                        </p:tgtEl>
                                        <p:attrNameLst>
                                          <p:attrName>ppt_x</p:attrName>
                                        </p:attrNameLst>
                                      </p:cBhvr>
                                      <p:tavLst>
                                        <p:tav tm="0">
                                          <p:val>
                                            <p:strVal val="#ppt_x"/>
                                          </p:val>
                                        </p:tav>
                                        <p:tav tm="100000">
                                          <p:val>
                                            <p:strVal val="#ppt_x"/>
                                          </p:val>
                                        </p:tav>
                                      </p:tavLst>
                                    </p:anim>
                                    <p:anim calcmode="lin" valueType="num">
                                      <p:cBhvr>
                                        <p:cTn id="23" dur="1000" fill="hold"/>
                                        <p:tgtEl>
                                          <p:spTgt spid="1229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292"/>
                                        </p:tgtEl>
                                        <p:attrNameLst>
                                          <p:attrName>style.visibility</p:attrName>
                                        </p:attrNameLst>
                                      </p:cBhvr>
                                      <p:to>
                                        <p:strVal val="visible"/>
                                      </p:to>
                                    </p:set>
                                    <p:animEffect transition="in" filter="fade">
                                      <p:cBhvr>
                                        <p:cTn id="28" dur="1000"/>
                                        <p:tgtEl>
                                          <p:spTgt spid="12292"/>
                                        </p:tgtEl>
                                      </p:cBhvr>
                                    </p:animEffect>
                                    <p:anim calcmode="lin" valueType="num">
                                      <p:cBhvr>
                                        <p:cTn id="29" dur="1000" fill="hold"/>
                                        <p:tgtEl>
                                          <p:spTgt spid="12292"/>
                                        </p:tgtEl>
                                        <p:attrNameLst>
                                          <p:attrName>ppt_x</p:attrName>
                                        </p:attrNameLst>
                                      </p:cBhvr>
                                      <p:tavLst>
                                        <p:tav tm="0">
                                          <p:val>
                                            <p:strVal val="#ppt_x"/>
                                          </p:val>
                                        </p:tav>
                                        <p:tav tm="100000">
                                          <p:val>
                                            <p:strVal val="#ppt_x"/>
                                          </p:val>
                                        </p:tav>
                                      </p:tavLst>
                                    </p:anim>
                                    <p:anim calcmode="lin" valueType="num">
                                      <p:cBhvr>
                                        <p:cTn id="30"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85800"/>
            <a:ext cx="8229600" cy="646331"/>
          </a:xfrm>
          <a:prstGeom prst="rect">
            <a:avLst/>
          </a:prstGeom>
        </p:spPr>
        <p:txBody>
          <a:bodyPr wrap="square">
            <a:spAutoFit/>
          </a:bodyPr>
          <a:lstStyle/>
          <a:p>
            <a:pPr algn="just"/>
            <a:r>
              <a:rPr lang="en-US" b="1" dirty="0"/>
              <a:t>On December 13-15, 2017 during the seminar on KEC 12 ( Knowledge Exchange Conference) </a:t>
            </a:r>
            <a:r>
              <a:rPr lang="en-US" b="1" dirty="0" err="1"/>
              <a:t>Krops</a:t>
            </a:r>
            <a:r>
              <a:rPr lang="en-US" b="1" dirty="0"/>
              <a:t> was  introduced by DICT.</a:t>
            </a:r>
          </a:p>
        </p:txBody>
      </p:sp>
      <p:pic>
        <p:nvPicPr>
          <p:cNvPr id="3" name="Picture 4" descr="C:\Users\Library\Desktop\thin client mo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47800"/>
            <a:ext cx="75438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208770"/>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krop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krop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descr="C:\Users\Library\Deskto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0"/>
            <a:ext cx="71628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797270"/>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1000"/>
                                        <p:tgtEl>
                                          <p:spTgt spid="1029"/>
                                        </p:tgtEl>
                                      </p:cBhvr>
                                    </p:animEffect>
                                    <p:anim calcmode="lin" valueType="num">
                                      <p:cBhvr>
                                        <p:cTn id="8" dur="1000" fill="hold"/>
                                        <p:tgtEl>
                                          <p:spTgt spid="1029"/>
                                        </p:tgtEl>
                                        <p:attrNameLst>
                                          <p:attrName>ppt_x</p:attrName>
                                        </p:attrNameLst>
                                      </p:cBhvr>
                                      <p:tavLst>
                                        <p:tav tm="0">
                                          <p:val>
                                            <p:strVal val="#ppt_x"/>
                                          </p:val>
                                        </p:tav>
                                        <p:tav tm="100000">
                                          <p:val>
                                            <p:strVal val="#ppt_x"/>
                                          </p:val>
                                        </p:tav>
                                      </p:tavLst>
                                    </p:anim>
                                    <p:anim calcmode="lin" valueType="num">
                                      <p:cBhvr>
                                        <p:cTn id="9"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533400"/>
            <a:ext cx="7848600" cy="2554545"/>
          </a:xfrm>
          <a:prstGeom prst="rect">
            <a:avLst/>
          </a:prstGeom>
        </p:spPr>
        <p:txBody>
          <a:bodyPr wrap="square">
            <a:spAutoFit/>
          </a:bodyPr>
          <a:lstStyle/>
          <a:p>
            <a:pPr algn="just"/>
            <a:r>
              <a:rPr lang="en-US" sz="2000" b="1" dirty="0" err="1">
                <a:solidFill>
                  <a:srgbClr val="FF0000"/>
                </a:solidFill>
              </a:rPr>
              <a:t>Krops</a:t>
            </a:r>
            <a:r>
              <a:rPr lang="en-US" sz="2000" b="1" dirty="0"/>
              <a:t> is a platform wherein you can have access to every food source in the world, from the biggest farms to the smallest backyard.  The app provides access to supply and demand information to aid farmers in production and assist buyers in purchasing.  To the seller, it helps you sell your farm produce at the price you want and to the buyer, it helps you get the lowest price from the farmer. It helps you EARN MORE while you GAIN MORE . KROPS, a 24/7 Online Marketplace to Shop. </a:t>
            </a:r>
          </a:p>
        </p:txBody>
      </p:sp>
      <p:sp>
        <p:nvSpPr>
          <p:cNvPr id="3" name="Rectangle 2"/>
          <p:cNvSpPr/>
          <p:nvPr/>
        </p:nvSpPr>
        <p:spPr>
          <a:xfrm>
            <a:off x="838200" y="3276599"/>
            <a:ext cx="7924800" cy="2554545"/>
          </a:xfrm>
          <a:prstGeom prst="rect">
            <a:avLst/>
          </a:prstGeom>
        </p:spPr>
        <p:txBody>
          <a:bodyPr wrap="square">
            <a:spAutoFit/>
          </a:bodyPr>
          <a:lstStyle/>
          <a:p>
            <a:pPr algn="just"/>
            <a:r>
              <a:rPr lang="en-US" sz="2000" b="1" dirty="0"/>
              <a:t>RPL invited Mr. Wilson </a:t>
            </a:r>
            <a:r>
              <a:rPr lang="en-US" sz="2000" b="1" dirty="0" err="1"/>
              <a:t>Kenson</a:t>
            </a:r>
            <a:r>
              <a:rPr lang="en-US" sz="2000" b="1" dirty="0"/>
              <a:t> of DICT, representative of </a:t>
            </a:r>
            <a:r>
              <a:rPr lang="en-US" sz="2000" b="1" dirty="0" err="1">
                <a:solidFill>
                  <a:srgbClr val="FF0000"/>
                </a:solidFill>
              </a:rPr>
              <a:t>Krops</a:t>
            </a:r>
            <a:r>
              <a:rPr lang="en-US" sz="2000" b="1" dirty="0"/>
              <a:t>, Ms. Mata of Rizal Provincial Agriculture Office, and Ms. </a:t>
            </a:r>
            <a:r>
              <a:rPr lang="en-US" sz="2000" b="1" dirty="0" err="1"/>
              <a:t>Vaness</a:t>
            </a:r>
            <a:r>
              <a:rPr lang="en-US" sz="2000" b="1" dirty="0"/>
              <a:t> of 51 Talk, to discuss the product introduction.</a:t>
            </a:r>
          </a:p>
          <a:p>
            <a:pPr algn="just"/>
            <a:r>
              <a:rPr lang="en-US" sz="2000" b="1" dirty="0"/>
              <a:t> </a:t>
            </a:r>
          </a:p>
          <a:p>
            <a:pPr marL="342900" lvl="0" indent="-342900" algn="just">
              <a:buFont typeface="Arial" panose="020B0604020202020204" pitchFamily="34" charset="0"/>
              <a:buChar char="•"/>
            </a:pPr>
            <a:r>
              <a:rPr lang="en-US" sz="2000" b="1" dirty="0"/>
              <a:t>RPL asked Ms. Mata if she agree with the concept of introducing the </a:t>
            </a:r>
            <a:r>
              <a:rPr lang="en-US" sz="2000" b="1" dirty="0" smtClean="0"/>
              <a:t>project </a:t>
            </a:r>
            <a:r>
              <a:rPr lang="en-US" sz="2000" b="1" dirty="0"/>
              <a:t>to the farmers and their children.</a:t>
            </a:r>
          </a:p>
          <a:p>
            <a:pPr marL="342900" lvl="0" indent="-342900" algn="just">
              <a:buFont typeface="Arial" panose="020B0604020202020204" pitchFamily="34" charset="0"/>
              <a:buChar char="•"/>
            </a:pPr>
            <a:r>
              <a:rPr lang="en-US" sz="2000" b="1" dirty="0"/>
              <a:t>Ms. Mata confirmed and said she is very much agreeable  to the project </a:t>
            </a:r>
            <a:r>
              <a:rPr lang="en-US" sz="2000" b="1" dirty="0" smtClean="0"/>
              <a:t>and welcomes </a:t>
            </a:r>
            <a:r>
              <a:rPr lang="en-US" sz="2000" b="1" dirty="0"/>
              <a:t>it very much.</a:t>
            </a:r>
          </a:p>
        </p:txBody>
      </p:sp>
    </p:spTree>
    <p:extLst>
      <p:ext uri="{BB962C8B-B14F-4D97-AF65-F5344CB8AC3E}">
        <p14:creationId xmlns:p14="http://schemas.microsoft.com/office/powerpoint/2010/main" val="2999239247"/>
      </p:ext>
    </p:extLst>
  </p:cSld>
  <p:clrMapOvr>
    <a:masterClrMapping/>
  </p:clrMapOvr>
  <mc:AlternateContent xmlns:mc="http://schemas.openxmlformats.org/markup-compatibility/2006">
    <mc:Choice xmlns:p14="http://schemas.microsoft.com/office/powerpoint/2010/main" Requires="p14">
      <p:transition>
        <p14:switch dir="r"/>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533400"/>
            <a:ext cx="7772400" cy="2246769"/>
          </a:xfrm>
          <a:prstGeom prst="rect">
            <a:avLst/>
          </a:prstGeom>
        </p:spPr>
        <p:txBody>
          <a:bodyPr wrap="square">
            <a:spAutoFit/>
          </a:bodyPr>
          <a:lstStyle/>
          <a:p>
            <a:pPr algn="just"/>
            <a:r>
              <a:rPr lang="en-US" sz="2000" b="1" dirty="0"/>
              <a:t>The Product Introduction was done at Teresa, Rizal.  Present were the Department of Agriculture representative from the Regional Office, SB members, Municipal Agriculture.  The product initially discussed for </a:t>
            </a:r>
            <a:r>
              <a:rPr lang="en-US" sz="2000" b="1" dirty="0" err="1"/>
              <a:t>Krops</a:t>
            </a:r>
            <a:r>
              <a:rPr lang="en-US" sz="2000" b="1" dirty="0"/>
              <a:t> was rice. The concept of improved variety of rice being introduced to the farmers were given consideration . Some farmers are adamant to plant high yielding variety now that to farmers thought that:</a:t>
            </a:r>
          </a:p>
        </p:txBody>
      </p:sp>
      <p:sp>
        <p:nvSpPr>
          <p:cNvPr id="3" name="Rectangle 2"/>
          <p:cNvSpPr/>
          <p:nvPr/>
        </p:nvSpPr>
        <p:spPr>
          <a:xfrm>
            <a:off x="768926" y="2971800"/>
            <a:ext cx="7917873" cy="1938992"/>
          </a:xfrm>
          <a:prstGeom prst="rect">
            <a:avLst/>
          </a:prstGeom>
        </p:spPr>
        <p:txBody>
          <a:bodyPr wrap="square">
            <a:spAutoFit/>
          </a:bodyPr>
          <a:lstStyle/>
          <a:p>
            <a:pPr marL="342900" lvl="0" indent="-342900" algn="just">
              <a:buFont typeface="+mj-lt"/>
              <a:buAutoNum type="arabicPeriod"/>
            </a:pPr>
            <a:r>
              <a:rPr lang="en-US" sz="2000" b="1" dirty="0"/>
              <a:t>More yield will give them more problem on marketing</a:t>
            </a:r>
          </a:p>
          <a:p>
            <a:pPr marL="342900" lvl="0" indent="-342900" algn="just">
              <a:buFont typeface="+mj-lt"/>
              <a:buAutoNum type="arabicPeriod"/>
            </a:pPr>
            <a:r>
              <a:rPr lang="en-US" sz="2000" b="1" dirty="0"/>
              <a:t>More capital will expose them to high risk and high percentage  of loss.</a:t>
            </a:r>
          </a:p>
          <a:p>
            <a:pPr marL="342900" lvl="0" indent="-342900" algn="just">
              <a:buFont typeface="+mj-lt"/>
              <a:buAutoNum type="arabicPeriod"/>
            </a:pPr>
            <a:r>
              <a:rPr lang="en-US" sz="2000" b="1" dirty="0"/>
              <a:t>Crop insurance will not be an answer but a false hope when calamity strikes for </a:t>
            </a:r>
            <a:r>
              <a:rPr lang="en-US" sz="2000" b="1" dirty="0" smtClean="0"/>
              <a:t>lack </a:t>
            </a:r>
            <a:r>
              <a:rPr lang="en-US" sz="2000" b="1" dirty="0"/>
              <a:t>of immediate and acceptable means for reporting damage to crops</a:t>
            </a:r>
          </a:p>
        </p:txBody>
      </p:sp>
    </p:spTree>
    <p:extLst>
      <p:ext uri="{BB962C8B-B14F-4D97-AF65-F5344CB8AC3E}">
        <p14:creationId xmlns:p14="http://schemas.microsoft.com/office/powerpoint/2010/main" val="61967296"/>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43000" y="374073"/>
            <a:ext cx="6858000" cy="1683327"/>
          </a:xfrm>
          <a:prstGeom prst="rect">
            <a:avLst/>
          </a:prstGeom>
          <a:solidFill>
            <a:srgbClr val="E3F2F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smtClean="0">
                <a:solidFill>
                  <a:srgbClr val="FF0000"/>
                </a:solidFill>
                <a:latin typeface="Britannic Bold" panose="020B0903060703020204" pitchFamily="34" charset="0"/>
              </a:rPr>
              <a:t>RIZAL PROVINCIAL LIBRARY</a:t>
            </a:r>
            <a:endParaRPr lang="en-US" sz="4400" b="1" dirty="0">
              <a:solidFill>
                <a:srgbClr val="FF0000"/>
              </a:solidFill>
              <a:latin typeface="Britannic Bold" panose="020B0903060703020204" pitchFamily="34" charset="0"/>
            </a:endParaRPr>
          </a:p>
        </p:txBody>
      </p:sp>
      <p:sp>
        <p:nvSpPr>
          <p:cNvPr id="7" name="Rectangle 6"/>
          <p:cNvSpPr/>
          <p:nvPr/>
        </p:nvSpPr>
        <p:spPr>
          <a:xfrm>
            <a:off x="713509" y="2092036"/>
            <a:ext cx="7897091" cy="1938992"/>
          </a:xfrm>
          <a:prstGeom prst="rect">
            <a:avLst/>
          </a:prstGeom>
        </p:spPr>
        <p:txBody>
          <a:bodyPr wrap="square">
            <a:spAutoFit/>
          </a:bodyPr>
          <a:lstStyle/>
          <a:p>
            <a:pPr algn="ctr"/>
            <a:r>
              <a:rPr lang="en-US" sz="2800" b="1" dirty="0" smtClean="0">
                <a:solidFill>
                  <a:srgbClr val="FF0000"/>
                </a:solidFill>
                <a:latin typeface="Britannic Bold" panose="020B0903060703020204" pitchFamily="34" charset="0"/>
              </a:rPr>
              <a:t>MISSION</a:t>
            </a:r>
          </a:p>
          <a:p>
            <a:pPr algn="ctr"/>
            <a:endParaRPr lang="en-US" sz="2000" dirty="0">
              <a:latin typeface="Britannic Bold" panose="020B0903060703020204" pitchFamily="34" charset="0"/>
            </a:endParaRPr>
          </a:p>
          <a:p>
            <a:pPr algn="ctr"/>
            <a:r>
              <a:rPr lang="en-US" sz="2400" dirty="0">
                <a:latin typeface="Britannic Bold" panose="020B0903060703020204" pitchFamily="34" charset="0"/>
              </a:rPr>
              <a:t>Rizal Provincial </a:t>
            </a:r>
            <a:r>
              <a:rPr lang="en-US" sz="2400" dirty="0" smtClean="0">
                <a:latin typeface="Britannic Bold" panose="020B0903060703020204" pitchFamily="34" charset="0"/>
              </a:rPr>
              <a:t>Library propels </a:t>
            </a:r>
            <a:r>
              <a:rPr lang="en-US" sz="2400" dirty="0">
                <a:latin typeface="Britannic Bold" panose="020B0903060703020204" pitchFamily="34" charset="0"/>
              </a:rPr>
              <a:t>lifelong learning by enabling all segments of </a:t>
            </a:r>
            <a:r>
              <a:rPr lang="en-US" sz="2400" dirty="0" smtClean="0">
                <a:latin typeface="Britannic Bold" panose="020B0903060703020204" pitchFamily="34" charset="0"/>
              </a:rPr>
              <a:t>the Community </a:t>
            </a:r>
            <a:r>
              <a:rPr lang="en-US" sz="2400" dirty="0">
                <a:latin typeface="Britannic Bold" panose="020B0903060703020204" pitchFamily="34" charset="0"/>
              </a:rPr>
              <a:t>access to multitudes of learning opportunities.</a:t>
            </a:r>
            <a:endParaRPr lang="en-US" sz="2400" b="1" dirty="0">
              <a:latin typeface="Britannic Bold" panose="020B0903060703020204" pitchFamily="34" charset="0"/>
            </a:endParaRPr>
          </a:p>
        </p:txBody>
      </p:sp>
      <p:sp>
        <p:nvSpPr>
          <p:cNvPr id="8" name="Rectangle 7"/>
          <p:cNvSpPr/>
          <p:nvPr/>
        </p:nvSpPr>
        <p:spPr>
          <a:xfrm>
            <a:off x="713509" y="4267200"/>
            <a:ext cx="7897091" cy="1815882"/>
          </a:xfrm>
          <a:prstGeom prst="rect">
            <a:avLst/>
          </a:prstGeom>
        </p:spPr>
        <p:txBody>
          <a:bodyPr wrap="square">
            <a:spAutoFit/>
          </a:bodyPr>
          <a:lstStyle/>
          <a:p>
            <a:pPr algn="ctr"/>
            <a:r>
              <a:rPr lang="en-US" sz="2800" b="1" dirty="0" smtClean="0">
                <a:solidFill>
                  <a:srgbClr val="FF0000"/>
                </a:solidFill>
                <a:latin typeface="Britannic Bold" panose="020B0903060703020204" pitchFamily="34" charset="0"/>
              </a:rPr>
              <a:t>VISION</a:t>
            </a:r>
          </a:p>
          <a:p>
            <a:pPr algn="ctr"/>
            <a:endParaRPr lang="en-US" sz="2800" dirty="0">
              <a:latin typeface="Britannic Bold" panose="020B0903060703020204" pitchFamily="34" charset="0"/>
            </a:endParaRPr>
          </a:p>
          <a:p>
            <a:pPr algn="ctr"/>
            <a:r>
              <a:rPr lang="en-US" sz="2800" dirty="0">
                <a:latin typeface="Britannic Bold" panose="020B0903060703020204" pitchFamily="34" charset="0"/>
              </a:rPr>
              <a:t>Community transformation by delivery of library services relevant to community needs.</a:t>
            </a:r>
            <a:endParaRPr lang="en-US" sz="2400" b="1" dirty="0">
              <a:latin typeface="Britannic Bold" panose="020B0903060703020204" pitchFamily="34" charset="0"/>
            </a:endParaRPr>
          </a:p>
        </p:txBody>
      </p:sp>
    </p:spTree>
    <p:extLst>
      <p:ext uri="{BB962C8B-B14F-4D97-AF65-F5344CB8AC3E}">
        <p14:creationId xmlns:p14="http://schemas.microsoft.com/office/powerpoint/2010/main" val="3347098688"/>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729320"/>
            <a:ext cx="7467600" cy="707886"/>
          </a:xfrm>
          <a:prstGeom prst="rect">
            <a:avLst/>
          </a:prstGeom>
        </p:spPr>
        <p:txBody>
          <a:bodyPr wrap="square">
            <a:spAutoFit/>
          </a:bodyPr>
          <a:lstStyle/>
          <a:p>
            <a:pPr algn="just"/>
            <a:r>
              <a:rPr lang="en-US" sz="2000" b="1" dirty="0"/>
              <a:t>Livelihood Marketing with </a:t>
            </a:r>
            <a:r>
              <a:rPr lang="en-US" sz="2000" b="1" dirty="0" err="1"/>
              <a:t>Krops</a:t>
            </a:r>
            <a:r>
              <a:rPr lang="en-US" sz="2000" b="1" dirty="0"/>
              <a:t> has effect on Economic Development.</a:t>
            </a:r>
          </a:p>
        </p:txBody>
      </p:sp>
      <p:sp>
        <p:nvSpPr>
          <p:cNvPr id="3" name="Rectangle 2"/>
          <p:cNvSpPr/>
          <p:nvPr/>
        </p:nvSpPr>
        <p:spPr>
          <a:xfrm>
            <a:off x="990600" y="1676400"/>
            <a:ext cx="7467600" cy="2215991"/>
          </a:xfrm>
          <a:prstGeom prst="rect">
            <a:avLst/>
          </a:prstGeom>
        </p:spPr>
        <p:txBody>
          <a:bodyPr wrap="square">
            <a:spAutoFit/>
          </a:bodyPr>
          <a:lstStyle/>
          <a:p>
            <a:pPr marL="342900" lvl="0" indent="-342900" algn="just">
              <a:buFont typeface="+mj-lt"/>
              <a:buAutoNum type="arabicPeriod"/>
            </a:pPr>
            <a:r>
              <a:rPr lang="en-US" sz="2000" b="1" dirty="0"/>
              <a:t>Less Production – </a:t>
            </a:r>
            <a:r>
              <a:rPr lang="en-US" sz="2000" b="1" dirty="0" smtClean="0"/>
              <a:t>    Farmers </a:t>
            </a:r>
            <a:r>
              <a:rPr lang="en-US" sz="2000" b="1" dirty="0"/>
              <a:t>hesitant to produce</a:t>
            </a:r>
          </a:p>
          <a:p>
            <a:pPr algn="just"/>
            <a:r>
              <a:rPr lang="en-US" sz="2000" b="1" dirty="0"/>
              <a:t>                                    No famers (youngsters </a:t>
            </a:r>
            <a:r>
              <a:rPr lang="en-US" sz="2000" b="1" dirty="0" smtClean="0"/>
              <a:t>reject farming</a:t>
            </a:r>
          </a:p>
          <a:p>
            <a:pPr algn="just"/>
            <a:r>
              <a:rPr lang="en-US" sz="2000" b="1" dirty="0"/>
              <a:t>	</a:t>
            </a:r>
            <a:r>
              <a:rPr lang="en-US" sz="2000" b="1" dirty="0" smtClean="0"/>
              <a:t>		High </a:t>
            </a:r>
            <a:r>
              <a:rPr lang="en-US" sz="2000" b="1" dirty="0"/>
              <a:t>yield </a:t>
            </a:r>
            <a:r>
              <a:rPr lang="en-US" sz="2000" b="1" dirty="0" smtClean="0"/>
              <a:t>products</a:t>
            </a:r>
          </a:p>
          <a:p>
            <a:pPr algn="just"/>
            <a:endParaRPr lang="en-US" sz="2000" b="1" dirty="0"/>
          </a:p>
          <a:p>
            <a:pPr marL="342900" lvl="0" indent="-342900" algn="just">
              <a:buFont typeface="+mj-lt"/>
              <a:buAutoNum type="arabicPeriod"/>
            </a:pPr>
            <a:r>
              <a:rPr lang="en-US" sz="2000" b="1" dirty="0"/>
              <a:t>More investment needs bigger capital.  At the start it should be free.   </a:t>
            </a:r>
          </a:p>
          <a:p>
            <a:pPr algn="just"/>
            <a:r>
              <a:rPr lang="en-US" dirty="0"/>
              <a:t> </a:t>
            </a:r>
          </a:p>
        </p:txBody>
      </p:sp>
      <p:sp>
        <p:nvSpPr>
          <p:cNvPr id="4" name="Rectangle 3"/>
          <p:cNvSpPr/>
          <p:nvPr/>
        </p:nvSpPr>
        <p:spPr>
          <a:xfrm>
            <a:off x="990600" y="4106109"/>
            <a:ext cx="7467600" cy="707886"/>
          </a:xfrm>
          <a:prstGeom prst="rect">
            <a:avLst/>
          </a:prstGeom>
        </p:spPr>
        <p:txBody>
          <a:bodyPr wrap="square">
            <a:spAutoFit/>
          </a:bodyPr>
          <a:lstStyle/>
          <a:p>
            <a:pPr algn="just"/>
            <a:r>
              <a:rPr lang="en-US" sz="2000" b="1" dirty="0"/>
              <a:t>Likewise, the </a:t>
            </a:r>
            <a:r>
              <a:rPr lang="en-US" sz="2000" b="1" dirty="0" err="1"/>
              <a:t>Krops</a:t>
            </a:r>
            <a:r>
              <a:rPr lang="en-US" sz="2000" b="1" dirty="0"/>
              <a:t> program was introduced to other </a:t>
            </a:r>
            <a:r>
              <a:rPr lang="en-US" sz="2000" b="1" dirty="0" err="1"/>
              <a:t>municipalites</a:t>
            </a:r>
            <a:r>
              <a:rPr lang="en-US" sz="2000" b="1" dirty="0"/>
              <a:t>;</a:t>
            </a:r>
          </a:p>
        </p:txBody>
      </p:sp>
    </p:spTree>
    <p:extLst>
      <p:ext uri="{BB962C8B-B14F-4D97-AF65-F5344CB8AC3E}">
        <p14:creationId xmlns:p14="http://schemas.microsoft.com/office/powerpoint/2010/main" val="1006351053"/>
      </p:ext>
    </p:extLst>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714500"/>
            <a:ext cx="6858000"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603078" y="761999"/>
            <a:ext cx="6397922" cy="584775"/>
          </a:xfrm>
          <a:prstGeom prst="rect">
            <a:avLst/>
          </a:prstGeom>
        </p:spPr>
        <p:txBody>
          <a:bodyPr wrap="square">
            <a:spAutoFit/>
          </a:bodyPr>
          <a:lstStyle/>
          <a:p>
            <a:pPr lvl="0"/>
            <a:r>
              <a:rPr lang="en-US" sz="3200" b="1" i="1" dirty="0">
                <a:solidFill>
                  <a:srgbClr val="FF0000"/>
                </a:solidFill>
              </a:rPr>
              <a:t>Teresa Rizal on July 20, 2017</a:t>
            </a:r>
            <a:endParaRPr lang="en-US" sz="3200" b="1" dirty="0">
              <a:solidFill>
                <a:srgbClr val="FF0000"/>
              </a:solidFill>
            </a:endParaRPr>
          </a:p>
        </p:txBody>
      </p:sp>
    </p:spTree>
    <p:extLst>
      <p:ext uri="{BB962C8B-B14F-4D97-AF65-F5344CB8AC3E}">
        <p14:creationId xmlns:p14="http://schemas.microsoft.com/office/powerpoint/2010/main" val="3020508629"/>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761999"/>
            <a:ext cx="6671185" cy="584775"/>
          </a:xfrm>
          <a:prstGeom prst="rect">
            <a:avLst/>
          </a:prstGeom>
        </p:spPr>
        <p:txBody>
          <a:bodyPr wrap="none">
            <a:spAutoFit/>
          </a:bodyPr>
          <a:lstStyle/>
          <a:p>
            <a:pPr lvl="0"/>
            <a:r>
              <a:rPr lang="en-US" sz="3200" b="1" i="1" dirty="0" err="1">
                <a:solidFill>
                  <a:srgbClr val="FF0000"/>
                </a:solidFill>
              </a:rPr>
              <a:t>Pililla</a:t>
            </a:r>
            <a:r>
              <a:rPr lang="en-US" sz="3200" b="1" i="1" dirty="0">
                <a:solidFill>
                  <a:srgbClr val="FF0000"/>
                </a:solidFill>
              </a:rPr>
              <a:t>, Rizal  on  August 24, 2017</a:t>
            </a:r>
            <a:endParaRPr lang="en-US" sz="3200" b="1" dirty="0">
              <a:solidFill>
                <a:srgbClr val="FF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24000"/>
            <a:ext cx="8077200" cy="4893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2235793"/>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533400"/>
            <a:ext cx="7315200" cy="523220"/>
          </a:xfrm>
          <a:prstGeom prst="rect">
            <a:avLst/>
          </a:prstGeom>
        </p:spPr>
        <p:txBody>
          <a:bodyPr wrap="square">
            <a:spAutoFit/>
          </a:bodyPr>
          <a:lstStyle/>
          <a:p>
            <a:pPr lvl="0"/>
            <a:r>
              <a:rPr lang="en-US" sz="2800" b="1" i="1" dirty="0" err="1">
                <a:solidFill>
                  <a:srgbClr val="FF0000"/>
                </a:solidFill>
              </a:rPr>
              <a:t>Binangonan</a:t>
            </a:r>
            <a:r>
              <a:rPr lang="en-US" sz="2800" b="1" i="1" dirty="0">
                <a:solidFill>
                  <a:srgbClr val="FF0000"/>
                </a:solidFill>
              </a:rPr>
              <a:t>, Rizal on November 23, 2017</a:t>
            </a:r>
          </a:p>
        </p:txBody>
      </p:sp>
      <p:pic>
        <p:nvPicPr>
          <p:cNvPr id="3" name="Picture 2" descr="C:\Users\Forever young\Desktop\32540452_2207446872615738_7726812874659594240_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731010"/>
            <a:ext cx="3657600" cy="4060190"/>
          </a:xfrm>
          <a:prstGeom prst="rect">
            <a:avLst/>
          </a:prstGeom>
          <a:noFill/>
          <a:ln>
            <a:noFill/>
          </a:ln>
        </p:spPr>
      </p:pic>
      <p:pic>
        <p:nvPicPr>
          <p:cNvPr id="4" name="Picture 3" descr="C:\Users\Forever young\Desktop\32558659_2207446845949074_2887355222877798400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9926" y="1731010"/>
            <a:ext cx="3574474" cy="4060190"/>
          </a:xfrm>
          <a:prstGeom prst="rect">
            <a:avLst/>
          </a:prstGeom>
          <a:noFill/>
          <a:ln>
            <a:noFill/>
          </a:ln>
        </p:spPr>
      </p:pic>
    </p:spTree>
    <p:extLst>
      <p:ext uri="{BB962C8B-B14F-4D97-AF65-F5344CB8AC3E}">
        <p14:creationId xmlns:p14="http://schemas.microsoft.com/office/powerpoint/2010/main" val="507553001"/>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533400"/>
            <a:ext cx="7467600" cy="523220"/>
          </a:xfrm>
          <a:prstGeom prst="rect">
            <a:avLst/>
          </a:prstGeom>
        </p:spPr>
        <p:txBody>
          <a:bodyPr wrap="square">
            <a:spAutoFit/>
          </a:bodyPr>
          <a:lstStyle/>
          <a:p>
            <a:pPr lvl="0"/>
            <a:r>
              <a:rPr lang="en-US" sz="2800" b="1" i="1" dirty="0">
                <a:solidFill>
                  <a:srgbClr val="FF0000"/>
                </a:solidFill>
              </a:rPr>
              <a:t>San Mateo, Rizal on January 25, 2018</a:t>
            </a:r>
          </a:p>
        </p:txBody>
      </p:sp>
      <p:pic>
        <p:nvPicPr>
          <p:cNvPr id="3" name="Picture 2" descr="C:\Users\Forever young\Desktop\27498123_2078485305511896_1820067076_n.jpg"/>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16553"/>
            <a:ext cx="3886200" cy="3893647"/>
          </a:xfrm>
          <a:prstGeom prst="rect">
            <a:avLst/>
          </a:prstGeom>
          <a:noFill/>
          <a:ln>
            <a:noFill/>
          </a:ln>
        </p:spPr>
      </p:pic>
      <p:pic>
        <p:nvPicPr>
          <p:cNvPr id="4" name="Picture 3" descr="C:\Users\Forever young\Desktop\27496546_2078485308845229_989626525_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3727" y="1516553"/>
            <a:ext cx="3657600" cy="3893647"/>
          </a:xfrm>
          <a:prstGeom prst="rect">
            <a:avLst/>
          </a:prstGeom>
          <a:noFill/>
          <a:ln>
            <a:noFill/>
          </a:ln>
        </p:spPr>
      </p:pic>
    </p:spTree>
    <p:extLst>
      <p:ext uri="{BB962C8B-B14F-4D97-AF65-F5344CB8AC3E}">
        <p14:creationId xmlns:p14="http://schemas.microsoft.com/office/powerpoint/2010/main" val="2424088519"/>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623454"/>
            <a:ext cx="7315200" cy="1015663"/>
          </a:xfrm>
          <a:prstGeom prst="rect">
            <a:avLst/>
          </a:prstGeom>
        </p:spPr>
        <p:txBody>
          <a:bodyPr wrap="square">
            <a:spAutoFit/>
          </a:bodyPr>
          <a:lstStyle/>
          <a:p>
            <a:pPr algn="just"/>
            <a:r>
              <a:rPr lang="en-US" sz="2000" b="1" dirty="0"/>
              <a:t>Good results:</a:t>
            </a:r>
          </a:p>
          <a:p>
            <a:pPr algn="just"/>
            <a:r>
              <a:rPr lang="en-US" sz="2000" b="1" dirty="0"/>
              <a:t> </a:t>
            </a:r>
          </a:p>
          <a:p>
            <a:pPr algn="just"/>
            <a:r>
              <a:rPr lang="en-US" sz="2000" b="1" dirty="0"/>
              <a:t>What are the effects on the life of;</a:t>
            </a:r>
          </a:p>
        </p:txBody>
      </p:sp>
      <p:sp>
        <p:nvSpPr>
          <p:cNvPr id="3" name="Rectangle 2"/>
          <p:cNvSpPr/>
          <p:nvPr/>
        </p:nvSpPr>
        <p:spPr>
          <a:xfrm>
            <a:off x="914400" y="1724561"/>
            <a:ext cx="6858000" cy="1323439"/>
          </a:xfrm>
          <a:prstGeom prst="rect">
            <a:avLst/>
          </a:prstGeom>
        </p:spPr>
        <p:txBody>
          <a:bodyPr wrap="square">
            <a:spAutoFit/>
          </a:bodyPr>
          <a:lstStyle/>
          <a:p>
            <a:pPr marL="457200" lvl="0" indent="-457200" algn="just">
              <a:buFont typeface="+mj-lt"/>
              <a:buAutoNum type="arabicPeriod"/>
            </a:pPr>
            <a:r>
              <a:rPr lang="en-US" sz="2000" b="1" dirty="0"/>
              <a:t>Farmers</a:t>
            </a:r>
          </a:p>
          <a:p>
            <a:pPr marL="457200" lvl="0" indent="-457200" algn="just">
              <a:buFont typeface="+mj-lt"/>
              <a:buAutoNum type="arabicPeriod"/>
            </a:pPr>
            <a:r>
              <a:rPr lang="en-US" sz="2000" b="1" dirty="0"/>
              <a:t>Farmer’s wife</a:t>
            </a:r>
          </a:p>
          <a:p>
            <a:pPr marL="457200" lvl="0" indent="-457200" algn="just">
              <a:buFont typeface="+mj-lt"/>
              <a:buAutoNum type="arabicPeriod"/>
            </a:pPr>
            <a:r>
              <a:rPr lang="en-US" sz="2000" b="1" dirty="0"/>
              <a:t>Farmer’s children brought about by the </a:t>
            </a:r>
            <a:r>
              <a:rPr lang="en-US" sz="2000" b="1" dirty="0" err="1"/>
              <a:t>Krops</a:t>
            </a:r>
            <a:r>
              <a:rPr lang="en-US" sz="2000" b="1" dirty="0"/>
              <a:t> program and 51 talk seminars?  </a:t>
            </a:r>
          </a:p>
        </p:txBody>
      </p:sp>
      <p:sp>
        <p:nvSpPr>
          <p:cNvPr id="4" name="Rectangle 3"/>
          <p:cNvSpPr/>
          <p:nvPr/>
        </p:nvSpPr>
        <p:spPr>
          <a:xfrm>
            <a:off x="893618" y="5638800"/>
            <a:ext cx="7696200" cy="769441"/>
          </a:xfrm>
          <a:prstGeom prst="rect">
            <a:avLst/>
          </a:prstGeom>
        </p:spPr>
        <p:txBody>
          <a:bodyPr wrap="square">
            <a:spAutoFit/>
          </a:bodyPr>
          <a:lstStyle/>
          <a:p>
            <a:r>
              <a:rPr lang="en-US" sz="2000" b="1" dirty="0" smtClean="0"/>
              <a:t>and URL Website: </a:t>
            </a:r>
          </a:p>
          <a:p>
            <a:r>
              <a:rPr lang="en-US" sz="2000" b="1" dirty="0" smtClean="0"/>
              <a:t>  </a:t>
            </a:r>
            <a:r>
              <a:rPr lang="en-US" sz="2400" b="1" dirty="0" smtClean="0">
                <a:solidFill>
                  <a:srgbClr val="FF0000"/>
                </a:solidFill>
              </a:rPr>
              <a:t>provinciallibrary.rizalprovince.ph</a:t>
            </a:r>
            <a:r>
              <a:rPr lang="en-US" sz="2000" b="1" dirty="0" smtClean="0"/>
              <a:t> </a:t>
            </a:r>
            <a:endParaRPr lang="en-US" sz="2000" b="1" dirty="0"/>
          </a:p>
        </p:txBody>
      </p:sp>
      <p:sp>
        <p:nvSpPr>
          <p:cNvPr id="6" name="Rectangle 5"/>
          <p:cNvSpPr/>
          <p:nvPr/>
        </p:nvSpPr>
        <p:spPr>
          <a:xfrm>
            <a:off x="893618" y="3700467"/>
            <a:ext cx="6781800" cy="830997"/>
          </a:xfrm>
          <a:prstGeom prst="rect">
            <a:avLst/>
          </a:prstGeom>
        </p:spPr>
        <p:txBody>
          <a:bodyPr wrap="square">
            <a:spAutoFit/>
          </a:bodyPr>
          <a:lstStyle/>
          <a:p>
            <a:r>
              <a:rPr lang="en-US" sz="2000" b="1" dirty="0" err="1" smtClean="0"/>
              <a:t>Youtube</a:t>
            </a:r>
            <a:r>
              <a:rPr lang="en-US" sz="2000" b="1" dirty="0" smtClean="0"/>
              <a:t> account</a:t>
            </a:r>
            <a:r>
              <a:rPr lang="en-US" sz="2400" b="1" dirty="0" smtClean="0"/>
              <a:t>:  </a:t>
            </a:r>
            <a:r>
              <a:rPr lang="en-US" sz="2400" b="1" dirty="0"/>
              <a:t> </a:t>
            </a:r>
            <a:r>
              <a:rPr lang="en-US" sz="2400" b="1" dirty="0">
                <a:solidFill>
                  <a:srgbClr val="FF0000"/>
                </a:solidFill>
              </a:rPr>
              <a:t>provinciallibrary_rizal@yahoo.com</a:t>
            </a:r>
            <a:r>
              <a:rPr lang="en-US" sz="2400" b="1" dirty="0"/>
              <a:t> </a:t>
            </a:r>
            <a:endParaRPr lang="en-US" sz="2400" dirty="0"/>
          </a:p>
        </p:txBody>
      </p:sp>
      <p:sp>
        <p:nvSpPr>
          <p:cNvPr id="8" name="Rectangle 7"/>
          <p:cNvSpPr/>
          <p:nvPr/>
        </p:nvSpPr>
        <p:spPr>
          <a:xfrm>
            <a:off x="921328" y="3238941"/>
            <a:ext cx="6397922" cy="461665"/>
          </a:xfrm>
          <a:prstGeom prst="rect">
            <a:avLst/>
          </a:prstGeom>
        </p:spPr>
        <p:txBody>
          <a:bodyPr wrap="square">
            <a:spAutoFit/>
          </a:bodyPr>
          <a:lstStyle/>
          <a:p>
            <a:pPr lvl="0"/>
            <a:r>
              <a:rPr lang="en-US" sz="2400" b="1" dirty="0" smtClean="0"/>
              <a:t>Kindly access our success stories on our</a:t>
            </a:r>
            <a:endParaRPr lang="en-US" sz="2400" b="1" dirty="0"/>
          </a:p>
        </p:txBody>
      </p:sp>
      <p:sp>
        <p:nvSpPr>
          <p:cNvPr id="9" name="Rectangle 8"/>
          <p:cNvSpPr/>
          <p:nvPr/>
        </p:nvSpPr>
        <p:spPr>
          <a:xfrm>
            <a:off x="990600" y="4683864"/>
            <a:ext cx="6781800" cy="830997"/>
          </a:xfrm>
          <a:prstGeom prst="rect">
            <a:avLst/>
          </a:prstGeom>
        </p:spPr>
        <p:txBody>
          <a:bodyPr wrap="square">
            <a:spAutoFit/>
          </a:bodyPr>
          <a:lstStyle/>
          <a:p>
            <a:r>
              <a:rPr lang="en-US" sz="2000" b="1" dirty="0" smtClean="0"/>
              <a:t>Facebook account</a:t>
            </a:r>
            <a:r>
              <a:rPr lang="en-US" sz="2400" b="1" dirty="0" smtClean="0"/>
              <a:t>:  </a:t>
            </a:r>
            <a:r>
              <a:rPr lang="en-US" sz="2400" b="1" dirty="0"/>
              <a:t> </a:t>
            </a:r>
            <a:r>
              <a:rPr lang="en-US" sz="2400" b="1" dirty="0">
                <a:solidFill>
                  <a:srgbClr val="FF0000"/>
                </a:solidFill>
              </a:rPr>
              <a:t>provinciallibrary_rizal@yahoo.com</a:t>
            </a:r>
            <a:r>
              <a:rPr lang="en-US" sz="2400" b="1" dirty="0"/>
              <a:t> </a:t>
            </a:r>
            <a:endParaRPr lang="en-US" sz="2400" dirty="0"/>
          </a:p>
        </p:txBody>
      </p:sp>
    </p:spTree>
    <p:extLst>
      <p:ext uri="{BB962C8B-B14F-4D97-AF65-F5344CB8AC3E}">
        <p14:creationId xmlns:p14="http://schemas.microsoft.com/office/powerpoint/2010/main" val="3628625784"/>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000"/>
                                        <p:tgtEl>
                                          <p:spTgt spid="6"/>
                                        </p:tgtEl>
                                      </p:cBhvr>
                                    </p:animEffect>
                                    <p:anim calcmode="lin" valueType="num">
                                      <p:cBhvr>
                                        <p:cTn id="29" dur="2000" fill="hold"/>
                                        <p:tgtEl>
                                          <p:spTgt spid="6"/>
                                        </p:tgtEl>
                                        <p:attrNameLst>
                                          <p:attrName>ppt_w</p:attrName>
                                        </p:attrNameLst>
                                      </p:cBhvr>
                                      <p:tavLst>
                                        <p:tav tm="0" fmla="#ppt_w*sin(2.5*pi*$)">
                                          <p:val>
                                            <p:fltVal val="0"/>
                                          </p:val>
                                        </p:tav>
                                        <p:tav tm="100000">
                                          <p:val>
                                            <p:fltVal val="1"/>
                                          </p:val>
                                        </p:tav>
                                      </p:tavLst>
                                    </p:anim>
                                    <p:anim calcmode="lin" valueType="num">
                                      <p:cBhvr>
                                        <p:cTn id="30"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2000"/>
                                        <p:tgtEl>
                                          <p:spTgt spid="9"/>
                                        </p:tgtEl>
                                      </p:cBhvr>
                                    </p:animEffect>
                                    <p:anim calcmode="lin" valueType="num">
                                      <p:cBhvr>
                                        <p:cTn id="36" dur="2000" fill="hold"/>
                                        <p:tgtEl>
                                          <p:spTgt spid="9"/>
                                        </p:tgtEl>
                                        <p:attrNameLst>
                                          <p:attrName>ppt_w</p:attrName>
                                        </p:attrNameLst>
                                      </p:cBhvr>
                                      <p:tavLst>
                                        <p:tav tm="0" fmla="#ppt_w*sin(2.5*pi*$)">
                                          <p:val>
                                            <p:fltVal val="0"/>
                                          </p:val>
                                        </p:tav>
                                        <p:tav tm="100000">
                                          <p:val>
                                            <p:fltVal val="1"/>
                                          </p:val>
                                        </p:tav>
                                      </p:tavLst>
                                    </p:anim>
                                    <p:anim calcmode="lin" valueType="num">
                                      <p:cBhvr>
                                        <p:cTn id="37"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2000"/>
                                        <p:tgtEl>
                                          <p:spTgt spid="4"/>
                                        </p:tgtEl>
                                      </p:cBhvr>
                                    </p:animEffect>
                                    <p:anim calcmode="lin" valueType="num">
                                      <p:cBhvr>
                                        <p:cTn id="43" dur="2000" fill="hold"/>
                                        <p:tgtEl>
                                          <p:spTgt spid="4"/>
                                        </p:tgtEl>
                                        <p:attrNameLst>
                                          <p:attrName>ppt_w</p:attrName>
                                        </p:attrNameLst>
                                      </p:cBhvr>
                                      <p:tavLst>
                                        <p:tav tm="0" fmla="#ppt_w*sin(2.5*pi*$)">
                                          <p:val>
                                            <p:fltVal val="0"/>
                                          </p:val>
                                        </p:tav>
                                        <p:tav tm="100000">
                                          <p:val>
                                            <p:fltVal val="1"/>
                                          </p:val>
                                        </p:tav>
                                      </p:tavLst>
                                    </p:anim>
                                    <p:anim calcmode="lin" valueType="num">
                                      <p:cBhvr>
                                        <p:cTn id="44"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Library\Desktop\ALA_20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85344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141375"/>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543800" cy="5472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3884069"/>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1000"/>
                                        <p:tgtEl>
                                          <p:spTgt spid="19458"/>
                                        </p:tgtEl>
                                      </p:cBhvr>
                                    </p:animEffect>
                                    <p:anim calcmode="lin" valueType="num">
                                      <p:cBhvr>
                                        <p:cTn id="8" dur="1000" fill="hold"/>
                                        <p:tgtEl>
                                          <p:spTgt spid="19458"/>
                                        </p:tgtEl>
                                        <p:attrNameLst>
                                          <p:attrName>ppt_x</p:attrName>
                                        </p:attrNameLst>
                                      </p:cBhvr>
                                      <p:tavLst>
                                        <p:tav tm="0">
                                          <p:val>
                                            <p:strVal val="#ppt_x"/>
                                          </p:val>
                                        </p:tav>
                                        <p:tav tm="100000">
                                          <p:val>
                                            <p:strVal val="#ppt_x"/>
                                          </p:val>
                                        </p:tav>
                                      </p:tavLst>
                                    </p:anim>
                                    <p:anim calcmode="lin" valueType="num">
                                      <p:cBhvr>
                                        <p:cTn id="9"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Library\Desktop\36723854_2133940003547502_4102191210792222720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09800"/>
            <a:ext cx="6858000"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38200" y="228600"/>
            <a:ext cx="4572000" cy="1785104"/>
          </a:xfrm>
          <a:prstGeom prst="rect">
            <a:avLst/>
          </a:prstGeom>
        </p:spPr>
        <p:txBody>
          <a:bodyPr>
            <a:spAutoFit/>
          </a:bodyPr>
          <a:lstStyle/>
          <a:p>
            <a:r>
              <a:rPr lang="es-ES" dirty="0" err="1" smtClean="0"/>
              <a:t>With</a:t>
            </a:r>
            <a:r>
              <a:rPr lang="es-ES" dirty="0" smtClean="0"/>
              <a:t> </a:t>
            </a:r>
            <a:r>
              <a:rPr lang="es-ES" sz="2000" b="1" dirty="0" err="1" smtClean="0"/>
              <a:t>Delin</a:t>
            </a:r>
            <a:r>
              <a:rPr lang="es-ES" sz="2000" b="1" dirty="0" smtClean="0"/>
              <a:t> </a:t>
            </a:r>
            <a:r>
              <a:rPr lang="es-ES" sz="2000" b="1" dirty="0"/>
              <a:t>R. Guerra</a:t>
            </a:r>
          </a:p>
          <a:p>
            <a:r>
              <a:rPr lang="es-ES" u="sng" dirty="0">
                <a:hlinkClick r:id="rId3"/>
              </a:rPr>
              <a:t>International </a:t>
            </a:r>
            <a:r>
              <a:rPr lang="es-ES" u="sng" dirty="0" err="1">
                <a:hlinkClick r:id="rId3"/>
              </a:rPr>
              <a:t>Relations</a:t>
            </a:r>
            <a:r>
              <a:rPr lang="es-ES" u="sng" dirty="0">
                <a:hlinkClick r:id="rId3"/>
              </a:rPr>
              <a:t> Office</a:t>
            </a:r>
            <a:endParaRPr lang="es-ES" dirty="0"/>
          </a:p>
          <a:p>
            <a:r>
              <a:rPr lang="es-ES" dirty="0"/>
              <a:t>ALA American Library </a:t>
            </a:r>
            <a:r>
              <a:rPr lang="es-ES" dirty="0" err="1"/>
              <a:t>Association</a:t>
            </a:r>
            <a:endParaRPr lang="es-ES" dirty="0"/>
          </a:p>
          <a:p>
            <a:r>
              <a:rPr lang="es-ES" dirty="0"/>
              <a:t>(Asociación de Bibliotecas de los Estados Unidos-ALA)</a:t>
            </a:r>
          </a:p>
          <a:p>
            <a:r>
              <a:rPr lang="es-ES" u="sng" dirty="0">
                <a:hlinkClick r:id="rId4"/>
              </a:rPr>
              <a:t>dguerra@ala.org</a:t>
            </a:r>
            <a:endParaRPr lang="es-ES" dirty="0"/>
          </a:p>
        </p:txBody>
      </p:sp>
    </p:spTree>
    <p:extLst>
      <p:ext uri="{BB962C8B-B14F-4D97-AF65-F5344CB8AC3E}">
        <p14:creationId xmlns:p14="http://schemas.microsoft.com/office/powerpoint/2010/main" val="2519292620"/>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578"/>
                                        </p:tgtEl>
                                        <p:attrNameLst>
                                          <p:attrName>style.visibility</p:attrName>
                                        </p:attrNameLst>
                                      </p:cBhvr>
                                      <p:to>
                                        <p:strVal val="visible"/>
                                      </p:to>
                                    </p:set>
                                    <p:animEffect transition="in" filter="fade">
                                      <p:cBhvr>
                                        <p:cTn id="14" dur="1000"/>
                                        <p:tgtEl>
                                          <p:spTgt spid="24578"/>
                                        </p:tgtEl>
                                      </p:cBhvr>
                                    </p:animEffect>
                                    <p:anim calcmode="lin" valueType="num">
                                      <p:cBhvr>
                                        <p:cTn id="15" dur="1000" fill="hold"/>
                                        <p:tgtEl>
                                          <p:spTgt spid="24578"/>
                                        </p:tgtEl>
                                        <p:attrNameLst>
                                          <p:attrName>ppt_x</p:attrName>
                                        </p:attrNameLst>
                                      </p:cBhvr>
                                      <p:tavLst>
                                        <p:tav tm="0">
                                          <p:val>
                                            <p:strVal val="#ppt_x"/>
                                          </p:val>
                                        </p:tav>
                                        <p:tav tm="100000">
                                          <p:val>
                                            <p:strVal val="#ppt_x"/>
                                          </p:val>
                                        </p:tav>
                                      </p:tavLst>
                                    </p:anim>
                                    <p:anim calcmode="lin" valueType="num">
                                      <p:cBhvr>
                                        <p:cTn id="16" dur="1000" fill="hold"/>
                                        <p:tgtEl>
                                          <p:spTgt spid="245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286000"/>
            <a:ext cx="63246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3"/>
          <p:cNvSpPr>
            <a:spLocks noChangeArrowheads="1"/>
          </p:cNvSpPr>
          <p:nvPr/>
        </p:nvSpPr>
        <p:spPr bwMode="auto">
          <a:xfrm>
            <a:off x="1288473" y="428625"/>
            <a:ext cx="5146964" cy="1738938"/>
          </a:xfrm>
          <a:prstGeom prst="rect">
            <a:avLst/>
          </a:prstGeom>
          <a:solidFill>
            <a:srgbClr val="E3F2FD"/>
          </a:solidFill>
          <a:ln>
            <a:noFill/>
          </a:ln>
          <a:effec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1F497D"/>
                </a:solidFill>
                <a:effectLst/>
                <a:latin typeface="Arial" pitchFamily="34" charset="0"/>
                <a:ea typeface="Helvetica Neue"/>
                <a:cs typeface="Arial" pitchFamily="34" charset="0"/>
              </a:rPr>
              <a:t>With </a:t>
            </a:r>
            <a:r>
              <a:rPr kumimoji="0" lang="en-US" altLang="en-US" sz="1400" b="1" i="0" u="none" strike="noStrike" cap="none" normalizeH="0" baseline="0" dirty="0" smtClean="0">
                <a:ln>
                  <a:noFill/>
                </a:ln>
                <a:solidFill>
                  <a:srgbClr val="1F497D"/>
                </a:solidFill>
                <a:effectLst/>
                <a:latin typeface="Arial" pitchFamily="34" charset="0"/>
                <a:ea typeface="Helvetica Neue"/>
                <a:cs typeface="Arial" pitchFamily="34" charset="0"/>
              </a:rPr>
              <a:t>Samantha Oakley</a:t>
            </a:r>
            <a:endParaRPr kumimoji="0" lang="en-US" altLang="en-US"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1F497D"/>
                </a:solidFill>
                <a:effectLst/>
                <a:latin typeface="Arial" pitchFamily="34" charset="0"/>
                <a:ea typeface="Helvetica Neue"/>
                <a:cs typeface="Arial" pitchFamily="34" charset="0"/>
              </a:rPr>
              <a:t>Program Officer</a:t>
            </a:r>
            <a:endParaRPr kumimoji="0" lang="en-US" alt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1F497D"/>
                </a:solidFill>
                <a:effectLst/>
                <a:latin typeface="Arial" pitchFamily="34" charset="0"/>
                <a:ea typeface="Helvetica Neue"/>
                <a:cs typeface="Arial" pitchFamily="34" charset="0"/>
              </a:rPr>
              <a:t>Public Programs Office</a:t>
            </a:r>
            <a:endParaRPr kumimoji="0" lang="en-US" alt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err="1" smtClean="0">
                <a:ln>
                  <a:noFill/>
                </a:ln>
                <a:solidFill>
                  <a:srgbClr val="FF0000"/>
                </a:solidFill>
                <a:effectLst/>
                <a:latin typeface="Arial" pitchFamily="34" charset="0"/>
                <a:ea typeface="Helvetica Neue"/>
                <a:cs typeface="Arial" pitchFamily="34" charset="0"/>
              </a:rPr>
              <a:t>ALA</a:t>
            </a:r>
            <a:r>
              <a:rPr kumimoji="0" lang="en-US" altLang="en-US" sz="1400" b="1" i="0" u="none" strike="noStrike" cap="none" normalizeH="0" baseline="0" dirty="0" err="1" smtClean="0">
                <a:ln>
                  <a:noFill/>
                </a:ln>
                <a:solidFill>
                  <a:srgbClr val="0070C0"/>
                </a:solidFill>
                <a:effectLst/>
                <a:latin typeface="Arial" pitchFamily="34" charset="0"/>
                <a:ea typeface="Helvetica Neue"/>
                <a:cs typeface="Arial" pitchFamily="34" charset="0"/>
              </a:rPr>
              <a:t>AmericanLibraryAssociation</a:t>
            </a:r>
            <a:endParaRPr kumimoji="0" lang="en-US" alt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0000FF"/>
                </a:solidFill>
                <a:effectLst/>
                <a:latin typeface="Arial" pitchFamily="34" charset="0"/>
                <a:ea typeface="Helvetica Neue"/>
                <a:cs typeface="Arial" pitchFamily="34" charset="0"/>
              </a:rPr>
              <a:t>(312) 280-5287</a:t>
            </a:r>
            <a:endParaRPr kumimoji="0" lang="en-US" alt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sng" strike="noStrike" cap="none" normalizeH="0" baseline="0" dirty="0" smtClean="0">
                <a:ln>
                  <a:noFill/>
                </a:ln>
                <a:solidFill>
                  <a:srgbClr val="0000FF"/>
                </a:solidFill>
                <a:effectLst/>
                <a:latin typeface="Arial" pitchFamily="34" charset="0"/>
                <a:ea typeface="Helvetica Neue"/>
                <a:cs typeface="Arial" pitchFamily="34" charset="0"/>
                <a:hlinkClick r:id="rId3"/>
              </a:rPr>
              <a:t>www.ala.org/publicprograms</a:t>
            </a:r>
            <a:endParaRPr kumimoji="0" lang="en-US" alt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sng" strike="noStrike" cap="none" normalizeH="0" baseline="0" dirty="0" smtClean="0">
                <a:ln>
                  <a:noFill/>
                </a:ln>
                <a:solidFill>
                  <a:srgbClr val="0000FF"/>
                </a:solidFill>
                <a:effectLst/>
                <a:latin typeface="Arial" pitchFamily="34" charset="0"/>
                <a:ea typeface="Helvetica Neue"/>
                <a:cs typeface="Arial" pitchFamily="34" charset="0"/>
                <a:hlinkClick r:id="rId3"/>
              </a:rPr>
              <a:t>www.ProgrammingLibrarian.org</a:t>
            </a:r>
            <a:endParaRPr kumimoji="0" lang="en-US" alt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1F497D"/>
                </a:solidFill>
                <a:effectLst/>
                <a:latin typeface="Arial" pitchFamily="34" charset="0"/>
                <a:ea typeface="Helvetica Neue"/>
                <a:cs typeface="Arial" pitchFamily="34" charset="0"/>
              </a:rPr>
              <a:t>  </a:t>
            </a:r>
            <a:endParaRPr kumimoji="0" lang="en-US" altLang="en-US" sz="2800" b="0" i="0" u="none" strike="noStrike" cap="none" normalizeH="0" baseline="0" dirty="0" smtClean="0">
              <a:ln>
                <a:noFill/>
              </a:ln>
              <a:solidFill>
                <a:srgbClr val="1F497D"/>
              </a:solidFill>
              <a:effectLst/>
              <a:latin typeface="Arial" pitchFamily="34" charset="0"/>
              <a:ea typeface="Helvetica Neue"/>
              <a:cs typeface="Arial" pitchFamily="34" charset="0"/>
            </a:endParaRPr>
          </a:p>
        </p:txBody>
      </p:sp>
      <p:sp>
        <p:nvSpPr>
          <p:cNvPr id="3" name="AutoShape 4" descr="Libraries-Transform-Logo-Final-ALA-Colors"/>
          <p:cNvSpPr>
            <a:spLocks noChangeAspect="1" noChangeArrowheads="1"/>
          </p:cNvSpPr>
          <p:nvPr/>
        </p:nvSpPr>
        <p:spPr bwMode="auto">
          <a:xfrm>
            <a:off x="31750" y="428625"/>
            <a:ext cx="21336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77288827"/>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482"/>
                                        </p:tgtEl>
                                        <p:attrNameLst>
                                          <p:attrName>style.visibility</p:attrName>
                                        </p:attrNameLst>
                                      </p:cBhvr>
                                      <p:to>
                                        <p:strVal val="visible"/>
                                      </p:to>
                                    </p:set>
                                    <p:animEffect transition="in" filter="fade">
                                      <p:cBhvr>
                                        <p:cTn id="14" dur="1000"/>
                                        <p:tgtEl>
                                          <p:spTgt spid="20482"/>
                                        </p:tgtEl>
                                      </p:cBhvr>
                                    </p:animEffect>
                                    <p:anim calcmode="lin" valueType="num">
                                      <p:cBhvr>
                                        <p:cTn id="15" dur="1000" fill="hold"/>
                                        <p:tgtEl>
                                          <p:spTgt spid="20482"/>
                                        </p:tgtEl>
                                        <p:attrNameLst>
                                          <p:attrName>ppt_x</p:attrName>
                                        </p:attrNameLst>
                                      </p:cBhvr>
                                      <p:tavLst>
                                        <p:tav tm="0">
                                          <p:val>
                                            <p:strVal val="#ppt_x"/>
                                          </p:val>
                                        </p:tav>
                                        <p:tav tm="100000">
                                          <p:val>
                                            <p:strVal val="#ppt_x"/>
                                          </p:val>
                                        </p:tav>
                                      </p:tavLst>
                                    </p:anim>
                                    <p:anim calcmode="lin" valueType="num">
                                      <p:cBhvr>
                                        <p:cTn id="16"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3509" y="533400"/>
            <a:ext cx="7897091" cy="830997"/>
          </a:xfrm>
          <a:prstGeom prst="rect">
            <a:avLst/>
          </a:prstGeom>
        </p:spPr>
        <p:txBody>
          <a:bodyPr wrap="square">
            <a:spAutoFit/>
          </a:bodyPr>
          <a:lstStyle/>
          <a:p>
            <a:r>
              <a:rPr lang="en-US" sz="2400" dirty="0" smtClean="0">
                <a:latin typeface="Britannic Bold" panose="020B0903060703020204" pitchFamily="34" charset="0"/>
              </a:rPr>
              <a:t>Upon instruction of Gov. </a:t>
            </a:r>
            <a:r>
              <a:rPr lang="en-US" sz="2400" dirty="0" err="1" smtClean="0">
                <a:latin typeface="Britannic Bold" panose="020B0903060703020204" pitchFamily="34" charset="0"/>
              </a:rPr>
              <a:t>Nini</a:t>
            </a:r>
            <a:r>
              <a:rPr lang="en-US" sz="2400" dirty="0" smtClean="0">
                <a:latin typeface="Britannic Bold" panose="020B0903060703020204" pitchFamily="34" charset="0"/>
              </a:rPr>
              <a:t> </a:t>
            </a:r>
            <a:r>
              <a:rPr lang="en-US" sz="2400" dirty="0" err="1" smtClean="0">
                <a:latin typeface="Britannic Bold" panose="020B0903060703020204" pitchFamily="34" charset="0"/>
              </a:rPr>
              <a:t>Ynares</a:t>
            </a:r>
            <a:r>
              <a:rPr lang="en-US" sz="2400" dirty="0" smtClean="0">
                <a:latin typeface="Britannic Bold" panose="020B0903060703020204" pitchFamily="34" charset="0"/>
              </a:rPr>
              <a:t> to modernize library operations,  </a:t>
            </a:r>
            <a:endParaRPr lang="en-US" sz="2400" dirty="0">
              <a:latin typeface="Britannic Bold" panose="020B090306070302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00200"/>
            <a:ext cx="6858000" cy="428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01782" y="4800600"/>
            <a:ext cx="8229600" cy="1200329"/>
          </a:xfrm>
          <a:prstGeom prst="rect">
            <a:avLst/>
          </a:prstGeom>
        </p:spPr>
        <p:txBody>
          <a:bodyPr wrap="square">
            <a:spAutoFit/>
          </a:bodyPr>
          <a:lstStyle/>
          <a:p>
            <a:pPr algn="ctr"/>
            <a:r>
              <a:rPr lang="en-US" sz="3600" b="1" dirty="0" smtClean="0">
                <a:solidFill>
                  <a:srgbClr val="FF0000"/>
                </a:solidFill>
                <a:latin typeface="Britannic Bold" panose="020B0903060703020204" pitchFamily="34" charset="0"/>
              </a:rPr>
              <a:t>BRAINSTORMING SESSION w/ Rizal Provincial Librarians</a:t>
            </a:r>
            <a:endParaRPr lang="en-US" sz="3600" b="1" dirty="0">
              <a:solidFill>
                <a:srgbClr val="FF0000"/>
              </a:solidFill>
              <a:latin typeface="Britannic Bold" panose="020B0903060703020204" pitchFamily="34" charset="0"/>
            </a:endParaRPr>
          </a:p>
        </p:txBody>
      </p:sp>
    </p:spTree>
    <p:extLst>
      <p:ext uri="{BB962C8B-B14F-4D97-AF65-F5344CB8AC3E}">
        <p14:creationId xmlns:p14="http://schemas.microsoft.com/office/powerpoint/2010/main" val="183415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1000"/>
                                        <p:tgtEl>
                                          <p:spTgt spid="5122"/>
                                        </p:tgtEl>
                                      </p:cBhvr>
                                    </p:animEffect>
                                    <p:anim calcmode="lin" valueType="num">
                                      <p:cBhvr>
                                        <p:cTn id="15" dur="1000" fill="hold"/>
                                        <p:tgtEl>
                                          <p:spTgt spid="5122"/>
                                        </p:tgtEl>
                                        <p:attrNameLst>
                                          <p:attrName>ppt_x</p:attrName>
                                        </p:attrNameLst>
                                      </p:cBhvr>
                                      <p:tavLst>
                                        <p:tav tm="0">
                                          <p:val>
                                            <p:strVal val="#ppt_x"/>
                                          </p:val>
                                        </p:tav>
                                        <p:tav tm="100000">
                                          <p:val>
                                            <p:strVal val="#ppt_x"/>
                                          </p:val>
                                        </p:tav>
                                      </p:tavLst>
                                    </p:anim>
                                    <p:anim calcmode="lin" valueType="num">
                                      <p:cBhvr>
                                        <p:cTn id="16"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945" y="2209800"/>
            <a:ext cx="78486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76300" y="332509"/>
            <a:ext cx="7467600" cy="1631216"/>
          </a:xfrm>
          <a:prstGeom prst="rect">
            <a:avLst/>
          </a:prstGeom>
        </p:spPr>
        <p:txBody>
          <a:bodyPr wrap="square">
            <a:spAutoFit/>
          </a:bodyPr>
          <a:lstStyle/>
          <a:p>
            <a:pPr lvl="0"/>
            <a:r>
              <a:rPr lang="en-US" b="1" i="1" dirty="0" smtClean="0"/>
              <a:t>With  Chairman ,Alexandra </a:t>
            </a:r>
            <a:r>
              <a:rPr lang="en-US" b="1" i="1" dirty="0" err="1" smtClean="0"/>
              <a:t>Houzouri</a:t>
            </a:r>
            <a:r>
              <a:rPr lang="en-US" b="1" i="1" dirty="0" smtClean="0"/>
              <a:t> Humphreys,</a:t>
            </a:r>
          </a:p>
          <a:p>
            <a:pPr lvl="0"/>
            <a:r>
              <a:rPr lang="en-US" b="1" i="1" dirty="0"/>
              <a:t>	</a:t>
            </a:r>
            <a:r>
              <a:rPr lang="en-US" b="1" i="1" dirty="0" smtClean="0"/>
              <a:t>Vice Chair, C. Angela </a:t>
            </a:r>
            <a:r>
              <a:rPr lang="en-US" b="1" i="1" dirty="0" err="1" smtClean="0"/>
              <a:t>Wiehagen</a:t>
            </a:r>
            <a:endParaRPr lang="en-US" b="1" i="1" dirty="0" smtClean="0"/>
          </a:p>
          <a:p>
            <a:pPr lvl="0"/>
            <a:r>
              <a:rPr lang="en-US" b="1" i="1" dirty="0"/>
              <a:t>	</a:t>
            </a:r>
            <a:r>
              <a:rPr lang="en-US" b="1" i="1" dirty="0" smtClean="0"/>
              <a:t>and City Librarian of Los Angeles Public Library,  John P.   	Szabo </a:t>
            </a:r>
            <a:endParaRPr lang="en-US" b="1" i="1" dirty="0" smtClean="0"/>
          </a:p>
          <a:p>
            <a:pPr lvl="0"/>
            <a:endParaRPr lang="en-US" sz="2800" b="1" i="1" dirty="0"/>
          </a:p>
        </p:txBody>
      </p:sp>
    </p:spTree>
    <p:extLst>
      <p:ext uri="{BB962C8B-B14F-4D97-AF65-F5344CB8AC3E}">
        <p14:creationId xmlns:p14="http://schemas.microsoft.com/office/powerpoint/2010/main" val="3526675598"/>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506"/>
                                        </p:tgtEl>
                                        <p:attrNameLst>
                                          <p:attrName>style.visibility</p:attrName>
                                        </p:attrNameLst>
                                      </p:cBhvr>
                                      <p:to>
                                        <p:strVal val="visible"/>
                                      </p:to>
                                    </p:set>
                                    <p:animEffect transition="in" filter="fade">
                                      <p:cBhvr>
                                        <p:cTn id="14" dur="1000"/>
                                        <p:tgtEl>
                                          <p:spTgt spid="21506"/>
                                        </p:tgtEl>
                                      </p:cBhvr>
                                    </p:animEffect>
                                    <p:anim calcmode="lin" valueType="num">
                                      <p:cBhvr>
                                        <p:cTn id="15" dur="1000" fill="hold"/>
                                        <p:tgtEl>
                                          <p:spTgt spid="21506"/>
                                        </p:tgtEl>
                                        <p:attrNameLst>
                                          <p:attrName>ppt_x</p:attrName>
                                        </p:attrNameLst>
                                      </p:cBhvr>
                                      <p:tavLst>
                                        <p:tav tm="0">
                                          <p:val>
                                            <p:strVal val="#ppt_x"/>
                                          </p:val>
                                        </p:tav>
                                        <p:tav tm="100000">
                                          <p:val>
                                            <p:strVal val="#ppt_x"/>
                                          </p:val>
                                        </p:tav>
                                      </p:tavLst>
                                    </p:anim>
                                    <p:anim calcmode="lin" valueType="num">
                                      <p:cBhvr>
                                        <p:cTn id="16"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0"/>
            <a:ext cx="8458200" cy="4185761"/>
          </a:xfrm>
          <a:prstGeom prst="rect">
            <a:avLst/>
          </a:prstGeom>
        </p:spPr>
        <p:txBody>
          <a:bodyPr wrap="square">
            <a:spAutoFit/>
          </a:bodyPr>
          <a:lstStyle/>
          <a:p>
            <a:r>
              <a:rPr lang="en-US" b="1" dirty="0">
                <a:hlinkClick r:id="rId2"/>
              </a:rPr>
              <a:t/>
            </a:r>
            <a:br>
              <a:rPr lang="en-US" b="1" dirty="0">
                <a:hlinkClick r:id="rId2"/>
              </a:rPr>
            </a:br>
            <a:r>
              <a:rPr lang="en-US" sz="2400" b="1" dirty="0">
                <a:hlinkClick r:id="rId2"/>
              </a:rPr>
              <a:t>Rizal Provincial </a:t>
            </a:r>
            <a:r>
              <a:rPr lang="en-US" sz="2400" b="1" dirty="0" smtClean="0">
                <a:hlinkClick r:id="rId2"/>
              </a:rPr>
              <a:t>Library</a:t>
            </a:r>
            <a:r>
              <a:rPr lang="en-US" sz="2400" b="1" dirty="0" smtClean="0"/>
              <a:t> received </a:t>
            </a:r>
            <a:r>
              <a:rPr lang="en-US" sz="2400" b="1" dirty="0"/>
              <a:t>Credit!</a:t>
            </a:r>
          </a:p>
          <a:p>
            <a:r>
              <a:rPr lang="en-US" sz="2400" b="1" dirty="0" smtClean="0"/>
              <a:t>Success</a:t>
            </a:r>
            <a:r>
              <a:rPr lang="en-US" sz="2400" b="1" dirty="0"/>
              <a:t>!</a:t>
            </a:r>
          </a:p>
          <a:p>
            <a:r>
              <a:rPr lang="en-US" dirty="0"/>
              <a:t>Your Badge has been added to your profile.</a:t>
            </a:r>
            <a:br>
              <a:rPr lang="en-US" dirty="0"/>
            </a:br>
            <a:r>
              <a:rPr lang="en-US" dirty="0"/>
              <a:t>Time to share it with the world!</a:t>
            </a:r>
          </a:p>
          <a:p>
            <a:r>
              <a:rPr lang="en-US" b="1" dirty="0"/>
              <a:t>Badge </a:t>
            </a:r>
            <a:r>
              <a:rPr lang="en-US" b="1" dirty="0" smtClean="0"/>
              <a:t>Details</a:t>
            </a:r>
          </a:p>
          <a:p>
            <a:endParaRPr lang="en-US" b="1" dirty="0"/>
          </a:p>
          <a:p>
            <a:r>
              <a:rPr lang="en-US" sz="1600" b="1" dirty="0"/>
              <a:t>Title</a:t>
            </a:r>
          </a:p>
          <a:p>
            <a:r>
              <a:rPr lang="en-US" sz="1600" dirty="0"/>
              <a:t>Introduction to Dialogue &amp; Deliberation for Small, Mid-sized or Rural Public Libraries (2018 Libraries Transforming Communities</a:t>
            </a:r>
            <a:r>
              <a:rPr lang="en-US" sz="1600" dirty="0" smtClean="0"/>
              <a:t>)</a:t>
            </a:r>
          </a:p>
          <a:p>
            <a:endParaRPr lang="en-US" sz="1600" dirty="0"/>
          </a:p>
          <a:p>
            <a:r>
              <a:rPr lang="en-US" sz="1600" b="1" dirty="0"/>
              <a:t>Description</a:t>
            </a:r>
          </a:p>
          <a:p>
            <a:r>
              <a:rPr lang="en-US" sz="1600" dirty="0"/>
              <a:t>Recipients of this badge completed Part 1 of the </a:t>
            </a:r>
            <a:r>
              <a:rPr lang="en-US" sz="1600" b="1" dirty="0">
                <a:hlinkClick r:id="rId3"/>
              </a:rPr>
              <a:t>Libraries Transforming Communities: Models for Change</a:t>
            </a:r>
            <a:r>
              <a:rPr lang="en-US" sz="1600" dirty="0"/>
              <a:t> three-part webinar series on dialogue and deliberation models for public libraries serving small, mid-sized and/or rural communities.</a:t>
            </a:r>
          </a:p>
        </p:txBody>
      </p:sp>
      <p:pic>
        <p:nvPicPr>
          <p:cNvPr id="17410" name="Picture 2" descr="Introduction to Dialogue &amp; Deliberation for Small, Mid-sized or Rural Public Libraries (2018 Libraries Transforming Communit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810000"/>
            <a:ext cx="7162800" cy="3574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970476"/>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410"/>
                                        </p:tgtEl>
                                        <p:attrNameLst>
                                          <p:attrName>style.visibility</p:attrName>
                                        </p:attrNameLst>
                                      </p:cBhvr>
                                      <p:to>
                                        <p:strVal val="visible"/>
                                      </p:to>
                                    </p:set>
                                    <p:animEffect transition="in" filter="fade">
                                      <p:cBhvr>
                                        <p:cTn id="14" dur="1000"/>
                                        <p:tgtEl>
                                          <p:spTgt spid="17410"/>
                                        </p:tgtEl>
                                      </p:cBhvr>
                                    </p:animEffect>
                                    <p:anim calcmode="lin" valueType="num">
                                      <p:cBhvr>
                                        <p:cTn id="15" dur="1000" fill="hold"/>
                                        <p:tgtEl>
                                          <p:spTgt spid="17410"/>
                                        </p:tgtEl>
                                        <p:attrNameLst>
                                          <p:attrName>ppt_x</p:attrName>
                                        </p:attrNameLst>
                                      </p:cBhvr>
                                      <p:tavLst>
                                        <p:tav tm="0">
                                          <p:val>
                                            <p:strVal val="#ppt_x"/>
                                          </p:val>
                                        </p:tav>
                                        <p:tav tm="100000">
                                          <p:val>
                                            <p:strVal val="#ppt_x"/>
                                          </p:val>
                                        </p:tav>
                                      </p:tavLst>
                                    </p:anim>
                                    <p:anim calcmode="lin" valueType="num">
                                      <p:cBhvr>
                                        <p:cTn id="16"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6388" name="Picture 4" descr="Future Search (2018 Libraries Transforming Communi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182" y="2971800"/>
            <a:ext cx="7010400" cy="3886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304800" y="161996"/>
            <a:ext cx="6019800" cy="35240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177C99"/>
                </a:solidFill>
                <a:effectLst/>
                <a:latin typeface="Arial" pitchFamily="34" charset="0"/>
                <a:ea typeface="sanchezsemibold"/>
                <a:cs typeface="Arial" pitchFamily="34" charset="0"/>
                <a:hlinkClick r:id="rId3"/>
              </a:rPr>
              <a:t>Rizal Provincial Library</a:t>
            </a:r>
            <a:r>
              <a:rPr kumimoji="0" lang="en-US" altLang="en-US" sz="2400" b="1" i="0" u="none" strike="noStrike" cap="none" normalizeH="0" baseline="0" dirty="0" smtClean="0">
                <a:ln>
                  <a:noFill/>
                </a:ln>
                <a:solidFill>
                  <a:srgbClr val="177C99"/>
                </a:solidFill>
                <a:effectLst/>
                <a:latin typeface="Arial" pitchFamily="34" charset="0"/>
                <a:ea typeface="sanchezsemibold"/>
                <a:cs typeface="Arial" pitchFamily="34" charset="0"/>
              </a:rPr>
              <a:t> </a:t>
            </a:r>
            <a:r>
              <a:rPr kumimoji="0" lang="en-US" altLang="en-US" sz="2400" b="1" i="0" u="none" strike="noStrike" cap="none" normalizeH="0" baseline="0" dirty="0" smtClean="0">
                <a:ln>
                  <a:noFill/>
                </a:ln>
                <a:solidFill>
                  <a:srgbClr val="3B3C3D"/>
                </a:solidFill>
                <a:effectLst/>
                <a:latin typeface="Arial" pitchFamily="34" charset="0"/>
                <a:ea typeface="sanchezsemibold"/>
                <a:cs typeface="Arial" pitchFamily="34" charset="0"/>
              </a:rPr>
              <a:t>received Credit!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1" i="0" u="none" strike="noStrike" cap="none" normalizeH="0" baseline="0" dirty="0" smtClean="0">
                <a:ln>
                  <a:noFill/>
                </a:ln>
                <a:solidFill>
                  <a:srgbClr val="3B3C3D"/>
                </a:solidFill>
                <a:effectLst/>
                <a:latin typeface="Arial" pitchFamily="34" charset="0"/>
                <a:ea typeface="sanchezsemibold"/>
                <a:cs typeface="Arial" pitchFamily="34" charset="0"/>
              </a:rPr>
              <a:t>Success!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3B3C3D"/>
                </a:solidFill>
                <a:effectLst/>
                <a:latin typeface="Arial" pitchFamily="34" charset="0"/>
                <a:ea typeface="Helvetica Neue"/>
                <a:cs typeface="Arial" pitchFamily="34" charset="0"/>
              </a:rPr>
              <a:t>Your Badge has been added to your profile.</a:t>
            </a:r>
            <a:br>
              <a:rPr kumimoji="0" lang="en-US" altLang="en-US" sz="1600" b="0" i="0" u="none" strike="noStrike" cap="none" normalizeH="0" baseline="0" dirty="0" smtClean="0">
                <a:ln>
                  <a:noFill/>
                </a:ln>
                <a:solidFill>
                  <a:srgbClr val="3B3C3D"/>
                </a:solidFill>
                <a:effectLst/>
                <a:latin typeface="Arial" pitchFamily="34" charset="0"/>
                <a:ea typeface="Helvetica Neue"/>
                <a:cs typeface="Arial" pitchFamily="34" charset="0"/>
              </a:rPr>
            </a:br>
            <a:r>
              <a:rPr kumimoji="0" lang="en-US" altLang="en-US" sz="1600" b="0" i="0" u="none" strike="noStrike" cap="none" normalizeH="0" baseline="0" dirty="0" smtClean="0">
                <a:ln>
                  <a:noFill/>
                </a:ln>
                <a:solidFill>
                  <a:srgbClr val="3B3C3D"/>
                </a:solidFill>
                <a:effectLst/>
                <a:latin typeface="Arial" pitchFamily="34" charset="0"/>
                <a:ea typeface="Helvetica Neue"/>
                <a:cs typeface="Arial" pitchFamily="34" charset="0"/>
              </a:rPr>
              <a:t>Time to share it with the world!</a:t>
            </a:r>
            <a:endParaRPr kumimoji="0" lang="en-US" altLang="en-US" sz="1600" b="0" i="0" u="none" strike="noStrike" cap="none" normalizeH="0" baseline="0" dirty="0" smtClean="0">
              <a:ln>
                <a:noFill/>
              </a:ln>
              <a:solidFill>
                <a:srgbClr val="3B3C3D"/>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3B3C3D"/>
                </a:solidFill>
                <a:effectLst/>
                <a:latin typeface="Arial" pitchFamily="34" charset="0"/>
                <a:ea typeface="sanchezsemibold"/>
                <a:cs typeface="Arial" pitchFamily="34" charset="0"/>
              </a:rPr>
              <a:t>Badge Details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smtClean="0">
                <a:ln>
                  <a:noFill/>
                </a:ln>
                <a:solidFill>
                  <a:srgbClr val="6F6F6F"/>
                </a:solidFill>
                <a:effectLst/>
                <a:latin typeface="Arial" pitchFamily="34" charset="0"/>
                <a:ea typeface="Helvetica Neue"/>
                <a:cs typeface="Arial" pitchFamily="34" charset="0"/>
              </a:rPr>
              <a:t>Title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3B3C3D"/>
                </a:solidFill>
                <a:effectLst/>
                <a:latin typeface="Arial" pitchFamily="34" charset="0"/>
                <a:ea typeface="Helvetica Neue"/>
                <a:cs typeface="Arial" pitchFamily="34" charset="0"/>
              </a:rPr>
              <a:t>Future Search (2018 Libraries Transforming Communities)</a:t>
            </a:r>
            <a:endParaRPr kumimoji="0" lang="en-US" altLang="en-US" sz="1600" b="0" i="0" u="none" strike="noStrike" cap="none" normalizeH="0" baseline="0" dirty="0" smtClean="0">
              <a:ln>
                <a:noFill/>
              </a:ln>
              <a:solidFill>
                <a:srgbClr val="3B3C3D"/>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smtClean="0">
                <a:ln>
                  <a:noFill/>
                </a:ln>
                <a:solidFill>
                  <a:srgbClr val="6F6F6F"/>
                </a:solidFill>
                <a:effectLst/>
                <a:latin typeface="Arial" pitchFamily="34" charset="0"/>
                <a:ea typeface="Helvetica Neue"/>
                <a:cs typeface="Arial" pitchFamily="34" charset="0"/>
              </a:rPr>
              <a:t>Description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3B3C3D"/>
                </a:solidFill>
                <a:effectLst/>
                <a:latin typeface="Arial" pitchFamily="34" charset="0"/>
                <a:ea typeface="Helvetica Neue"/>
                <a:cs typeface="Arial" pitchFamily="34" charset="0"/>
              </a:rPr>
              <a:t>Recipients of this badge completed Part 2 of the </a:t>
            </a:r>
            <a:r>
              <a:rPr kumimoji="0" lang="en-US" altLang="en-US" sz="1600" b="1" i="0" u="none" strike="noStrike" cap="none" normalizeH="0" baseline="0" dirty="0" smtClean="0">
                <a:ln>
                  <a:noFill/>
                </a:ln>
                <a:solidFill>
                  <a:srgbClr val="177C99"/>
                </a:solidFill>
                <a:effectLst/>
                <a:latin typeface="Arial" pitchFamily="34" charset="0"/>
                <a:ea typeface="Helvetica Neue"/>
                <a:cs typeface="Arial" pitchFamily="34" charset="0"/>
                <a:hlinkClick r:id="rId4"/>
              </a:rPr>
              <a:t>Libraries Transforming Communities: Models for Change</a:t>
            </a:r>
            <a:r>
              <a:rPr kumimoji="0" lang="en-US" altLang="en-US" sz="1600" b="0" i="0" u="none" strike="noStrike" cap="none" normalizeH="0" baseline="0" dirty="0" smtClean="0">
                <a:ln>
                  <a:noFill/>
                </a:ln>
                <a:solidFill>
                  <a:srgbClr val="3B3C3D"/>
                </a:solidFill>
                <a:effectLst/>
                <a:latin typeface="Arial" pitchFamily="34" charset="0"/>
                <a:ea typeface="Helvetica Neue"/>
                <a:cs typeface="Arial" pitchFamily="34" charset="0"/>
              </a:rPr>
              <a:t> three-part webinar series on dialogue and deliberation models for public libraries serving small, mid-sized and/or rural communities.</a:t>
            </a:r>
            <a:endParaRPr kumimoji="0" lang="en-US" altLang="en-US" sz="1600" b="0" i="0" u="none" strike="noStrike" cap="none" normalizeH="0" baseline="0" dirty="0" smtClean="0">
              <a:ln>
                <a:noFill/>
              </a:ln>
              <a:solidFill>
                <a:srgbClr val="3B3C3D"/>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098965541"/>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388"/>
                                        </p:tgtEl>
                                        <p:attrNameLst>
                                          <p:attrName>style.visibility</p:attrName>
                                        </p:attrNameLst>
                                      </p:cBhvr>
                                      <p:to>
                                        <p:strVal val="visible"/>
                                      </p:to>
                                    </p:set>
                                    <p:animEffect transition="in" filter="fade">
                                      <p:cBhvr>
                                        <p:cTn id="14" dur="1000"/>
                                        <p:tgtEl>
                                          <p:spTgt spid="16388"/>
                                        </p:tgtEl>
                                      </p:cBhvr>
                                    </p:animEffect>
                                    <p:anim calcmode="lin" valueType="num">
                                      <p:cBhvr>
                                        <p:cTn id="15" dur="1000" fill="hold"/>
                                        <p:tgtEl>
                                          <p:spTgt spid="16388"/>
                                        </p:tgtEl>
                                        <p:attrNameLst>
                                          <p:attrName>ppt_x</p:attrName>
                                        </p:attrNameLst>
                                      </p:cBhvr>
                                      <p:tavLst>
                                        <p:tav tm="0">
                                          <p:val>
                                            <p:strVal val="#ppt_x"/>
                                          </p:val>
                                        </p:tav>
                                        <p:tav tm="100000">
                                          <p:val>
                                            <p:strVal val="#ppt_x"/>
                                          </p:val>
                                        </p:tav>
                                      </p:tavLst>
                                    </p:anim>
                                    <p:anim calcmode="lin" valueType="num">
                                      <p:cBhvr>
                                        <p:cTn id="16" dur="1000" fill="hold"/>
                                        <p:tgtEl>
                                          <p:spTgt spid="163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8434" name="Picture 2" descr="Everyday Democracy's Dialogue to Change Process (2017 Libraries Transforming Communi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657600"/>
            <a:ext cx="6172200" cy="3733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436418" y="381000"/>
            <a:ext cx="8381999" cy="404726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177C99"/>
                </a:solidFill>
                <a:effectLst/>
                <a:latin typeface="Arial" pitchFamily="34" charset="0"/>
                <a:ea typeface="sanchezsemibold"/>
                <a:cs typeface="Arial" pitchFamily="34" charset="0"/>
                <a:hlinkClick r:id="rId3"/>
              </a:rPr>
              <a:t>Rizal Provincial Library</a:t>
            </a:r>
            <a:r>
              <a:rPr kumimoji="0" lang="en-US" altLang="en-US" sz="2400" b="1" i="0" u="none" strike="noStrike" cap="none" normalizeH="0" baseline="0" dirty="0" smtClean="0">
                <a:ln>
                  <a:noFill/>
                </a:ln>
                <a:solidFill>
                  <a:srgbClr val="177C99"/>
                </a:solidFill>
                <a:effectLst/>
                <a:latin typeface="Arial" pitchFamily="34" charset="0"/>
                <a:ea typeface="sanchezsemibold"/>
                <a:cs typeface="Arial" pitchFamily="34" charset="0"/>
              </a:rPr>
              <a:t> </a:t>
            </a:r>
            <a:r>
              <a:rPr kumimoji="0" lang="en-US" altLang="en-US" sz="2400" b="1" i="0" u="none" strike="noStrike" cap="none" normalizeH="0" baseline="0" dirty="0" smtClean="0">
                <a:ln>
                  <a:noFill/>
                </a:ln>
                <a:solidFill>
                  <a:srgbClr val="3B3C3D"/>
                </a:solidFill>
                <a:effectLst/>
                <a:latin typeface="Arial" pitchFamily="34" charset="0"/>
                <a:ea typeface="sanchezsemibold"/>
                <a:cs typeface="Arial" pitchFamily="34" charset="0"/>
              </a:rPr>
              <a:t>received Credit!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1" i="0" u="none" strike="noStrike" cap="none" normalizeH="0" baseline="0" dirty="0" smtClean="0">
                <a:ln>
                  <a:noFill/>
                </a:ln>
                <a:solidFill>
                  <a:srgbClr val="3B3C3D"/>
                </a:solidFill>
                <a:effectLst/>
                <a:latin typeface="Arial" pitchFamily="34" charset="0"/>
                <a:ea typeface="sanchezsemibold"/>
                <a:cs typeface="Arial" pitchFamily="34" charset="0"/>
              </a:rPr>
              <a:t>Success!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3B3C3D"/>
                </a:solidFill>
                <a:effectLst/>
                <a:latin typeface="Arial" pitchFamily="34" charset="0"/>
                <a:ea typeface="Helvetica Neue"/>
                <a:cs typeface="Arial" pitchFamily="34" charset="0"/>
              </a:rPr>
              <a:t>Your Badge has been added to your profile.</a:t>
            </a:r>
            <a:br>
              <a:rPr kumimoji="0" lang="en-US" altLang="en-US" sz="1600" b="0" i="0" u="none" strike="noStrike" cap="none" normalizeH="0" baseline="0" dirty="0" smtClean="0">
                <a:ln>
                  <a:noFill/>
                </a:ln>
                <a:solidFill>
                  <a:srgbClr val="3B3C3D"/>
                </a:solidFill>
                <a:effectLst/>
                <a:latin typeface="Arial" pitchFamily="34" charset="0"/>
                <a:ea typeface="Helvetica Neue"/>
                <a:cs typeface="Arial" pitchFamily="34" charset="0"/>
              </a:rPr>
            </a:br>
            <a:r>
              <a:rPr kumimoji="0" lang="en-US" altLang="en-US" sz="1600" b="0" i="0" u="none" strike="noStrike" cap="none" normalizeH="0" baseline="0" dirty="0" smtClean="0">
                <a:ln>
                  <a:noFill/>
                </a:ln>
                <a:solidFill>
                  <a:srgbClr val="3B3C3D"/>
                </a:solidFill>
                <a:effectLst/>
                <a:latin typeface="Arial" pitchFamily="34" charset="0"/>
                <a:ea typeface="Helvetica Neue"/>
                <a:cs typeface="Arial" pitchFamily="34" charset="0"/>
              </a:rPr>
              <a:t>Time to share it with the world!</a:t>
            </a:r>
            <a:endParaRPr kumimoji="0" lang="en-US" altLang="en-US" sz="1200" b="0" i="0" u="none" strike="noStrike" cap="none" normalizeH="0" baseline="0" dirty="0" smtClean="0">
              <a:ln>
                <a:noFill/>
              </a:ln>
              <a:solidFill>
                <a:srgbClr val="3B3C3D"/>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smtClean="0">
                <a:ln>
                  <a:noFill/>
                </a:ln>
                <a:solidFill>
                  <a:srgbClr val="3B3C3D"/>
                </a:solidFill>
                <a:effectLst/>
                <a:latin typeface="Arial" pitchFamily="34" charset="0"/>
                <a:ea typeface="sanchezsemibold"/>
                <a:cs typeface="Arial" pitchFamily="34" charset="0"/>
              </a:rPr>
              <a:t>Badge Details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00" b="1" i="0" u="none" strike="noStrike" cap="none" normalizeH="0" baseline="0" dirty="0" smtClean="0">
              <a:ln>
                <a:noFill/>
              </a:ln>
              <a:solidFill>
                <a:srgbClr val="3B3C3D"/>
              </a:solidFill>
              <a:effectLst/>
              <a:latin typeface="Arial" pitchFamily="34" charset="0"/>
              <a:ea typeface="sanchezsemibold"/>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smtClean="0">
                <a:ln>
                  <a:noFill/>
                </a:ln>
                <a:solidFill>
                  <a:srgbClr val="6F6F6F"/>
                </a:solidFill>
                <a:effectLst/>
                <a:latin typeface="Arial" pitchFamily="34" charset="0"/>
                <a:ea typeface="Helvetica Neue"/>
                <a:cs typeface="Arial" pitchFamily="34" charset="0"/>
              </a:rPr>
              <a:t>Title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3B3C3D"/>
                </a:solidFill>
                <a:effectLst/>
                <a:latin typeface="Arial" pitchFamily="34" charset="0"/>
                <a:ea typeface="Helvetica Neue"/>
                <a:cs typeface="Arial" pitchFamily="34" charset="0"/>
              </a:rPr>
              <a:t>Everyday Democracy's Dialogue to Change Process (2017 Libraries Transforming Communities)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solidFill>
                <a:srgbClr val="3B3C3D"/>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1" i="0" u="none" strike="noStrike" cap="none" normalizeH="0" baseline="0" dirty="0" smtClean="0">
                <a:ln>
                  <a:noFill/>
                </a:ln>
                <a:solidFill>
                  <a:srgbClr val="6F6F6F"/>
                </a:solidFill>
                <a:effectLst/>
                <a:latin typeface="Arial" pitchFamily="34" charset="0"/>
                <a:ea typeface="Helvetica Neue"/>
                <a:cs typeface="Arial" pitchFamily="34" charset="0"/>
              </a:rPr>
              <a:t>Description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3B3C3D"/>
                </a:solidFill>
                <a:effectLst/>
                <a:latin typeface="Arial" pitchFamily="34" charset="0"/>
                <a:ea typeface="Helvetica Neue"/>
                <a:cs typeface="Arial" pitchFamily="34" charset="0"/>
              </a:rPr>
              <a:t>Recipients of this badge completed Part 3 of the </a:t>
            </a:r>
            <a:r>
              <a:rPr kumimoji="0" lang="en-US" altLang="en-US" sz="1600" b="1" i="0" u="none" strike="noStrike" cap="none" normalizeH="0" baseline="0" dirty="0" smtClean="0">
                <a:ln>
                  <a:noFill/>
                </a:ln>
                <a:solidFill>
                  <a:srgbClr val="177C99"/>
                </a:solidFill>
                <a:effectLst/>
                <a:latin typeface="Arial" pitchFamily="34" charset="0"/>
                <a:ea typeface="Helvetica Neue"/>
                <a:cs typeface="Arial" pitchFamily="34" charset="0"/>
                <a:hlinkClick r:id="rId4"/>
              </a:rPr>
              <a:t>Libraries Transforming Communities: Models for Change</a:t>
            </a:r>
            <a:r>
              <a:rPr kumimoji="0" lang="en-US" altLang="en-US" sz="1600" b="0" i="0" u="none" strike="noStrike" cap="none" normalizeH="0" baseline="0" dirty="0" smtClean="0">
                <a:ln>
                  <a:noFill/>
                </a:ln>
                <a:solidFill>
                  <a:srgbClr val="3B3C3D"/>
                </a:solidFill>
                <a:effectLst/>
                <a:latin typeface="Arial" pitchFamily="34" charset="0"/>
                <a:ea typeface="Helvetica Neue"/>
                <a:cs typeface="Arial" pitchFamily="34" charset="0"/>
              </a:rPr>
              <a:t> three-part webinar series on dialogue and deliberation models for public libraries serving larger and/or urban communities.</a:t>
            </a:r>
            <a:endParaRPr kumimoji="0" lang="en-US" altLang="en-US" sz="1600" b="0" i="0" u="none" strike="noStrike" cap="none" normalizeH="0" baseline="0" dirty="0" smtClean="0">
              <a:ln>
                <a:noFill/>
              </a:ln>
              <a:solidFill>
                <a:srgbClr val="3B3C3D"/>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30014002"/>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434"/>
                                        </p:tgtEl>
                                        <p:attrNameLst>
                                          <p:attrName>style.visibility</p:attrName>
                                        </p:attrNameLst>
                                      </p:cBhvr>
                                      <p:to>
                                        <p:strVal val="visible"/>
                                      </p:to>
                                    </p:set>
                                    <p:animEffect transition="in" filter="fade">
                                      <p:cBhvr>
                                        <p:cTn id="14" dur="1000"/>
                                        <p:tgtEl>
                                          <p:spTgt spid="18434"/>
                                        </p:tgtEl>
                                      </p:cBhvr>
                                    </p:animEffect>
                                    <p:anim calcmode="lin" valueType="num">
                                      <p:cBhvr>
                                        <p:cTn id="15" dur="1000" fill="hold"/>
                                        <p:tgtEl>
                                          <p:spTgt spid="18434"/>
                                        </p:tgtEl>
                                        <p:attrNameLst>
                                          <p:attrName>ppt_x</p:attrName>
                                        </p:attrNameLst>
                                      </p:cBhvr>
                                      <p:tavLst>
                                        <p:tav tm="0">
                                          <p:val>
                                            <p:strVal val="#ppt_x"/>
                                          </p:val>
                                        </p:tav>
                                        <p:tav tm="100000">
                                          <p:val>
                                            <p:strVal val="#ppt_x"/>
                                          </p:val>
                                        </p:tav>
                                      </p:tavLst>
                                    </p:anim>
                                    <p:anim calcmode="lin" valueType="num">
                                      <p:cBhvr>
                                        <p:cTn id="16"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7527" y="1639117"/>
            <a:ext cx="7315200" cy="3170099"/>
          </a:xfrm>
          <a:prstGeom prst="rect">
            <a:avLst/>
          </a:prstGeom>
        </p:spPr>
        <p:txBody>
          <a:bodyPr wrap="square">
            <a:spAutoFit/>
          </a:bodyPr>
          <a:lstStyle/>
          <a:p>
            <a:pPr algn="just"/>
            <a:r>
              <a:rPr lang="en-US" sz="2000" b="1" dirty="0" smtClean="0"/>
              <a:t>To know more about the </a:t>
            </a:r>
            <a:r>
              <a:rPr lang="en-US" sz="2000" b="1" dirty="0" smtClean="0"/>
              <a:t>webinars with emphasis on </a:t>
            </a:r>
            <a:r>
              <a:rPr lang="en-US" sz="2000" b="1" dirty="0"/>
              <a:t>how to initiate a large-scale program to bring together groups of people from different backgrounds and viewpoints to talk about an </a:t>
            </a:r>
            <a:r>
              <a:rPr lang="en-US" sz="2000" b="1" dirty="0" smtClean="0"/>
              <a:t>issue. Here, participants </a:t>
            </a:r>
            <a:r>
              <a:rPr lang="en-US" sz="2000" b="1" dirty="0"/>
              <a:t>will learn how to utilize Everyday Democracy's Dialogue to Change process, which leads to a wide range of action and change efforts. </a:t>
            </a:r>
            <a:endParaRPr lang="en-US" sz="2000" b="1" dirty="0" smtClean="0"/>
          </a:p>
          <a:p>
            <a:pPr algn="just"/>
            <a:endParaRPr lang="en-US" sz="2000" b="1" dirty="0"/>
          </a:p>
          <a:p>
            <a:pPr algn="just"/>
            <a:r>
              <a:rPr lang="en-US" sz="2000" b="1" dirty="0" smtClean="0"/>
              <a:t>Please visit The Rizal Provincial Library and open </a:t>
            </a:r>
            <a:r>
              <a:rPr lang="en-US" sz="2000" b="1" dirty="0" err="1" smtClean="0"/>
              <a:t>Credly</a:t>
            </a:r>
            <a:r>
              <a:rPr lang="en-US" sz="2000" b="1" dirty="0" smtClean="0"/>
              <a:t> Account, this is our direct account with the American </a:t>
            </a:r>
            <a:r>
              <a:rPr lang="en-US" sz="2000" b="1" dirty="0"/>
              <a:t>L</a:t>
            </a:r>
            <a:r>
              <a:rPr lang="en-US" sz="2000" b="1" dirty="0" smtClean="0"/>
              <a:t>ibrary Association (ALA).</a:t>
            </a:r>
            <a:endParaRPr lang="en-US" sz="2000" b="1" dirty="0"/>
          </a:p>
        </p:txBody>
      </p:sp>
    </p:spTree>
    <p:extLst>
      <p:ext uri="{BB962C8B-B14F-4D97-AF65-F5344CB8AC3E}">
        <p14:creationId xmlns:p14="http://schemas.microsoft.com/office/powerpoint/2010/main" val="2080522758"/>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1905000"/>
            <a:ext cx="6397922" cy="2800767"/>
          </a:xfrm>
          <a:prstGeom prst="rect">
            <a:avLst/>
          </a:prstGeom>
        </p:spPr>
        <p:txBody>
          <a:bodyPr wrap="square">
            <a:spAutoFit/>
          </a:bodyPr>
          <a:lstStyle/>
          <a:p>
            <a:pPr lvl="0" algn="ctr"/>
            <a:r>
              <a:rPr lang="en-US" sz="8800" b="1" dirty="0" smtClean="0">
                <a:solidFill>
                  <a:srgbClr val="0070C0"/>
                </a:solidFill>
                <a:latin typeface="Arial Black" panose="020B0A04020102020204" pitchFamily="34" charset="0"/>
              </a:rPr>
              <a:t>THANK YOU!!!</a:t>
            </a:r>
            <a:endParaRPr lang="en-US" sz="8800" b="1" dirty="0">
              <a:solidFill>
                <a:srgbClr val="0070C0"/>
              </a:solidFill>
              <a:latin typeface="Arial Black" panose="020B0A04020102020204" pitchFamily="34" charset="0"/>
            </a:endParaRPr>
          </a:p>
        </p:txBody>
      </p:sp>
    </p:spTree>
    <p:extLst>
      <p:ext uri="{BB962C8B-B14F-4D97-AF65-F5344CB8AC3E}">
        <p14:creationId xmlns:p14="http://schemas.microsoft.com/office/powerpoint/2010/main" val="3290171849"/>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54127"/>
            <a:ext cx="8229600" cy="400110"/>
          </a:xfrm>
          <a:prstGeom prst="rect">
            <a:avLst/>
          </a:prstGeom>
        </p:spPr>
        <p:txBody>
          <a:bodyPr wrap="square">
            <a:spAutoFit/>
          </a:bodyPr>
          <a:lstStyle/>
          <a:p>
            <a:pPr algn="just"/>
            <a:r>
              <a:rPr lang="en-US" sz="2000" b="1" dirty="0" smtClean="0"/>
              <a:t>In line with the: </a:t>
            </a:r>
            <a:endParaRPr lang="en-US" sz="20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954292"/>
            <a:ext cx="6934200" cy="2779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86200"/>
            <a:ext cx="3733800"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886201"/>
            <a:ext cx="3810000"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712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fade">
                                      <p:cBhvr>
                                        <p:cTn id="21" dur="1000"/>
                                        <p:tgtEl>
                                          <p:spTgt spid="3075"/>
                                        </p:tgtEl>
                                      </p:cBhvr>
                                    </p:animEffect>
                                    <p:anim calcmode="lin" valueType="num">
                                      <p:cBhvr>
                                        <p:cTn id="22" dur="1000" fill="hold"/>
                                        <p:tgtEl>
                                          <p:spTgt spid="3075"/>
                                        </p:tgtEl>
                                        <p:attrNameLst>
                                          <p:attrName>ppt_x</p:attrName>
                                        </p:attrNameLst>
                                      </p:cBhvr>
                                      <p:tavLst>
                                        <p:tav tm="0">
                                          <p:val>
                                            <p:strVal val="#ppt_x"/>
                                          </p:val>
                                        </p:tav>
                                        <p:tav tm="100000">
                                          <p:val>
                                            <p:strVal val="#ppt_x"/>
                                          </p:val>
                                        </p:tav>
                                      </p:tavLst>
                                    </p:anim>
                                    <p:anim calcmode="lin" valueType="num">
                                      <p:cBhvr>
                                        <p:cTn id="23"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fade">
                                      <p:cBhvr>
                                        <p:cTn id="28" dur="1000"/>
                                        <p:tgtEl>
                                          <p:spTgt spid="3076"/>
                                        </p:tgtEl>
                                      </p:cBhvr>
                                    </p:animEffect>
                                    <p:anim calcmode="lin" valueType="num">
                                      <p:cBhvr>
                                        <p:cTn id="29" dur="1000" fill="hold"/>
                                        <p:tgtEl>
                                          <p:spTgt spid="3076"/>
                                        </p:tgtEl>
                                        <p:attrNameLst>
                                          <p:attrName>ppt_x</p:attrName>
                                        </p:attrNameLst>
                                      </p:cBhvr>
                                      <p:tavLst>
                                        <p:tav tm="0">
                                          <p:val>
                                            <p:strVal val="#ppt_x"/>
                                          </p:val>
                                        </p:tav>
                                        <p:tav tm="100000">
                                          <p:val>
                                            <p:strVal val="#ppt_x"/>
                                          </p:val>
                                        </p:tav>
                                      </p:tavLst>
                                    </p:anim>
                                    <p:anim calcmode="lin" valueType="num">
                                      <p:cBhvr>
                                        <p:cTn id="30"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554182"/>
            <a:ext cx="8229600" cy="400110"/>
          </a:xfrm>
          <a:prstGeom prst="rect">
            <a:avLst/>
          </a:prstGeom>
        </p:spPr>
        <p:txBody>
          <a:bodyPr wrap="square">
            <a:spAutoFit/>
          </a:bodyPr>
          <a:lstStyle/>
          <a:p>
            <a:pPr algn="just"/>
            <a:r>
              <a:rPr lang="en-US" sz="2000" b="1" dirty="0" smtClean="0"/>
              <a:t>And </a:t>
            </a:r>
            <a:r>
              <a:rPr lang="en-US" sz="2000" dirty="0" smtClean="0">
                <a:latin typeface="Britannic Bold" panose="020B0903060703020204" pitchFamily="34" charset="0"/>
              </a:rPr>
              <a:t>exemplifying</a:t>
            </a:r>
            <a:r>
              <a:rPr lang="en-US" sz="2000" b="1" dirty="0" smtClean="0"/>
              <a:t>, </a:t>
            </a:r>
            <a:endParaRPr lang="en-US" sz="2000" b="1" dirty="0"/>
          </a:p>
        </p:txBody>
      </p:sp>
      <p:sp>
        <p:nvSpPr>
          <p:cNvPr id="3" name="Rectangle 2"/>
          <p:cNvSpPr/>
          <p:nvPr/>
        </p:nvSpPr>
        <p:spPr>
          <a:xfrm>
            <a:off x="1219200" y="1143000"/>
            <a:ext cx="6324600" cy="523220"/>
          </a:xfrm>
          <a:prstGeom prst="rect">
            <a:avLst/>
          </a:prstGeom>
        </p:spPr>
        <p:txBody>
          <a:bodyPr wrap="square">
            <a:spAutoFit/>
          </a:bodyPr>
          <a:lstStyle/>
          <a:p>
            <a:pPr algn="ctr"/>
            <a:r>
              <a:rPr lang="en-US" sz="2800" b="1" dirty="0">
                <a:solidFill>
                  <a:srgbClr val="FF0000"/>
                </a:solidFill>
                <a:latin typeface="Britannic Bold" panose="020B0903060703020204" pitchFamily="34" charset="0"/>
              </a:rPr>
              <a:t>GOV. NINI YNARES DEV. PROGRAMS </a:t>
            </a:r>
            <a:endParaRPr lang="en-US" sz="2800" dirty="0">
              <a:solidFill>
                <a:srgbClr val="FF0000"/>
              </a:solidFill>
              <a:latin typeface="Britannic Bold" panose="020B0903060703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752600"/>
            <a:ext cx="23812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752600"/>
            <a:ext cx="23812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3625" y="1780309"/>
            <a:ext cx="23812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6425" y="4191000"/>
            <a:ext cx="23812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191000"/>
            <a:ext cx="238125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0265810"/>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1000"/>
                                        <p:tgtEl>
                                          <p:spTgt spid="4098"/>
                                        </p:tgtEl>
                                      </p:cBhvr>
                                    </p:animEffect>
                                    <p:anim calcmode="lin" valueType="num">
                                      <p:cBhvr>
                                        <p:cTn id="22" dur="1000" fill="hold"/>
                                        <p:tgtEl>
                                          <p:spTgt spid="4098"/>
                                        </p:tgtEl>
                                        <p:attrNameLst>
                                          <p:attrName>ppt_x</p:attrName>
                                        </p:attrNameLst>
                                      </p:cBhvr>
                                      <p:tavLst>
                                        <p:tav tm="0">
                                          <p:val>
                                            <p:strVal val="#ppt_x"/>
                                          </p:val>
                                        </p:tav>
                                        <p:tav tm="100000">
                                          <p:val>
                                            <p:strVal val="#ppt_x"/>
                                          </p:val>
                                        </p:tav>
                                      </p:tavLst>
                                    </p:anim>
                                    <p:anim calcmode="lin" valueType="num">
                                      <p:cBhvr>
                                        <p:cTn id="23"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099"/>
                                        </p:tgtEl>
                                        <p:attrNameLst>
                                          <p:attrName>style.visibility</p:attrName>
                                        </p:attrNameLst>
                                      </p:cBhvr>
                                      <p:to>
                                        <p:strVal val="visible"/>
                                      </p:to>
                                    </p:set>
                                    <p:animEffect transition="in" filter="fade">
                                      <p:cBhvr>
                                        <p:cTn id="28" dur="1000"/>
                                        <p:tgtEl>
                                          <p:spTgt spid="4099"/>
                                        </p:tgtEl>
                                      </p:cBhvr>
                                    </p:animEffect>
                                    <p:anim calcmode="lin" valueType="num">
                                      <p:cBhvr>
                                        <p:cTn id="29" dur="1000" fill="hold"/>
                                        <p:tgtEl>
                                          <p:spTgt spid="4099"/>
                                        </p:tgtEl>
                                        <p:attrNameLst>
                                          <p:attrName>ppt_x</p:attrName>
                                        </p:attrNameLst>
                                      </p:cBhvr>
                                      <p:tavLst>
                                        <p:tav tm="0">
                                          <p:val>
                                            <p:strVal val="#ppt_x"/>
                                          </p:val>
                                        </p:tav>
                                        <p:tav tm="100000">
                                          <p:val>
                                            <p:strVal val="#ppt_x"/>
                                          </p:val>
                                        </p:tav>
                                      </p:tavLst>
                                    </p:anim>
                                    <p:anim calcmode="lin" valueType="num">
                                      <p:cBhvr>
                                        <p:cTn id="30"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100"/>
                                        </p:tgtEl>
                                        <p:attrNameLst>
                                          <p:attrName>style.visibility</p:attrName>
                                        </p:attrNameLst>
                                      </p:cBhvr>
                                      <p:to>
                                        <p:strVal val="visible"/>
                                      </p:to>
                                    </p:set>
                                    <p:animEffect transition="in" filter="fade">
                                      <p:cBhvr>
                                        <p:cTn id="35" dur="1000"/>
                                        <p:tgtEl>
                                          <p:spTgt spid="4100"/>
                                        </p:tgtEl>
                                      </p:cBhvr>
                                    </p:animEffect>
                                    <p:anim calcmode="lin" valueType="num">
                                      <p:cBhvr>
                                        <p:cTn id="36" dur="1000" fill="hold"/>
                                        <p:tgtEl>
                                          <p:spTgt spid="4100"/>
                                        </p:tgtEl>
                                        <p:attrNameLst>
                                          <p:attrName>ppt_x</p:attrName>
                                        </p:attrNameLst>
                                      </p:cBhvr>
                                      <p:tavLst>
                                        <p:tav tm="0">
                                          <p:val>
                                            <p:strVal val="#ppt_x"/>
                                          </p:val>
                                        </p:tav>
                                        <p:tav tm="100000">
                                          <p:val>
                                            <p:strVal val="#ppt_x"/>
                                          </p:val>
                                        </p:tav>
                                      </p:tavLst>
                                    </p:anim>
                                    <p:anim calcmode="lin" valueType="num">
                                      <p:cBhvr>
                                        <p:cTn id="37"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101"/>
                                        </p:tgtEl>
                                        <p:attrNameLst>
                                          <p:attrName>style.visibility</p:attrName>
                                        </p:attrNameLst>
                                      </p:cBhvr>
                                      <p:to>
                                        <p:strVal val="visible"/>
                                      </p:to>
                                    </p:set>
                                    <p:animEffect transition="in" filter="fade">
                                      <p:cBhvr>
                                        <p:cTn id="42" dur="1000"/>
                                        <p:tgtEl>
                                          <p:spTgt spid="4101"/>
                                        </p:tgtEl>
                                      </p:cBhvr>
                                    </p:animEffect>
                                    <p:anim calcmode="lin" valueType="num">
                                      <p:cBhvr>
                                        <p:cTn id="43" dur="1000" fill="hold"/>
                                        <p:tgtEl>
                                          <p:spTgt spid="4101"/>
                                        </p:tgtEl>
                                        <p:attrNameLst>
                                          <p:attrName>ppt_x</p:attrName>
                                        </p:attrNameLst>
                                      </p:cBhvr>
                                      <p:tavLst>
                                        <p:tav tm="0">
                                          <p:val>
                                            <p:strVal val="#ppt_x"/>
                                          </p:val>
                                        </p:tav>
                                        <p:tav tm="100000">
                                          <p:val>
                                            <p:strVal val="#ppt_x"/>
                                          </p:val>
                                        </p:tav>
                                      </p:tavLst>
                                    </p:anim>
                                    <p:anim calcmode="lin" valueType="num">
                                      <p:cBhvr>
                                        <p:cTn id="44" dur="1000" fill="hold"/>
                                        <p:tgtEl>
                                          <p:spTgt spid="410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102"/>
                                        </p:tgtEl>
                                        <p:attrNameLst>
                                          <p:attrName>style.visibility</p:attrName>
                                        </p:attrNameLst>
                                      </p:cBhvr>
                                      <p:to>
                                        <p:strVal val="visible"/>
                                      </p:to>
                                    </p:set>
                                    <p:animEffect transition="in" filter="fade">
                                      <p:cBhvr>
                                        <p:cTn id="49" dur="1000"/>
                                        <p:tgtEl>
                                          <p:spTgt spid="4102"/>
                                        </p:tgtEl>
                                      </p:cBhvr>
                                    </p:animEffect>
                                    <p:anim calcmode="lin" valueType="num">
                                      <p:cBhvr>
                                        <p:cTn id="50" dur="1000" fill="hold"/>
                                        <p:tgtEl>
                                          <p:spTgt spid="4102"/>
                                        </p:tgtEl>
                                        <p:attrNameLst>
                                          <p:attrName>ppt_x</p:attrName>
                                        </p:attrNameLst>
                                      </p:cBhvr>
                                      <p:tavLst>
                                        <p:tav tm="0">
                                          <p:val>
                                            <p:strVal val="#ppt_x"/>
                                          </p:val>
                                        </p:tav>
                                        <p:tav tm="100000">
                                          <p:val>
                                            <p:strVal val="#ppt_x"/>
                                          </p:val>
                                        </p:tav>
                                      </p:tavLst>
                                    </p:anim>
                                    <p:anim calcmode="lin" valueType="num">
                                      <p:cBhvr>
                                        <p:cTn id="51"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609600"/>
            <a:ext cx="7086600" cy="4524315"/>
          </a:xfrm>
          <a:prstGeom prst="rect">
            <a:avLst/>
          </a:prstGeom>
        </p:spPr>
        <p:txBody>
          <a:bodyPr wrap="square">
            <a:spAutoFit/>
          </a:bodyPr>
          <a:lstStyle/>
          <a:p>
            <a:pPr algn="just"/>
            <a:r>
              <a:rPr lang="en-US" b="1" dirty="0" smtClean="0"/>
              <a:t>On April 20, 2017 Rizal Provincial Library (RPL)  </a:t>
            </a:r>
            <a:r>
              <a:rPr lang="en-US" b="1" dirty="0"/>
              <a:t>came up with 5 Pillars for innovative library programs </a:t>
            </a:r>
            <a:r>
              <a:rPr lang="en-US" b="1" dirty="0" smtClean="0"/>
              <a:t>based on UK model and </a:t>
            </a:r>
            <a:r>
              <a:rPr lang="en-US" b="1" dirty="0"/>
              <a:t>adopted the 5K (</a:t>
            </a:r>
            <a:r>
              <a:rPr lang="en-US" b="1" dirty="0" err="1">
                <a:solidFill>
                  <a:srgbClr val="FF0000"/>
                </a:solidFill>
              </a:rPr>
              <a:t>Kultura</a:t>
            </a:r>
            <a:r>
              <a:rPr lang="en-US" b="1" dirty="0"/>
              <a:t>, </a:t>
            </a:r>
            <a:r>
              <a:rPr lang="en-US" b="1" dirty="0" err="1">
                <a:solidFill>
                  <a:srgbClr val="FF0000"/>
                </a:solidFill>
              </a:rPr>
              <a:t>Kalusugan</a:t>
            </a:r>
            <a:r>
              <a:rPr lang="en-US" b="1" dirty="0"/>
              <a:t>,</a:t>
            </a:r>
            <a:r>
              <a:rPr lang="en-US" b="1" dirty="0">
                <a:solidFill>
                  <a:srgbClr val="FF0000"/>
                </a:solidFill>
              </a:rPr>
              <a:t> </a:t>
            </a:r>
            <a:r>
              <a:rPr lang="en-US" b="1" dirty="0" err="1">
                <a:solidFill>
                  <a:srgbClr val="FF0000"/>
                </a:solidFill>
              </a:rPr>
              <a:t>Karunungan</a:t>
            </a:r>
            <a:r>
              <a:rPr lang="en-US" b="1" dirty="0"/>
              <a:t>, </a:t>
            </a:r>
            <a:r>
              <a:rPr lang="en-US" b="1" dirty="0" err="1">
                <a:solidFill>
                  <a:srgbClr val="FF0000"/>
                </a:solidFill>
              </a:rPr>
              <a:t>Kalikasan</a:t>
            </a:r>
            <a:r>
              <a:rPr lang="en-US" b="1" dirty="0"/>
              <a:t>, at </a:t>
            </a:r>
            <a:r>
              <a:rPr lang="en-US" b="1" dirty="0" err="1">
                <a:solidFill>
                  <a:srgbClr val="FF0000"/>
                </a:solidFill>
              </a:rPr>
              <a:t>Kabuhayan</a:t>
            </a:r>
            <a:r>
              <a:rPr lang="en-US" b="1" dirty="0" smtClean="0"/>
              <a:t>) under the guidance and supervision of the National Library of the Philippines. </a:t>
            </a:r>
          </a:p>
          <a:p>
            <a:pPr algn="just"/>
            <a:endParaRPr lang="en-US" b="1" dirty="0"/>
          </a:p>
          <a:p>
            <a:pPr algn="just"/>
            <a:endParaRPr lang="en-US" b="1" dirty="0" smtClean="0"/>
          </a:p>
          <a:p>
            <a:pPr algn="just"/>
            <a:endParaRPr lang="en-US" b="1" dirty="0"/>
          </a:p>
          <a:p>
            <a:pPr algn="just"/>
            <a:endParaRPr lang="en-US" b="1" dirty="0" smtClean="0"/>
          </a:p>
          <a:p>
            <a:pPr algn="just"/>
            <a:endParaRPr lang="en-US" b="1" dirty="0" smtClean="0"/>
          </a:p>
          <a:p>
            <a:pPr algn="just"/>
            <a:endParaRPr lang="en-US" b="1" dirty="0"/>
          </a:p>
          <a:p>
            <a:pPr algn="just"/>
            <a:endParaRPr lang="en-US" b="1" dirty="0" smtClean="0"/>
          </a:p>
          <a:p>
            <a:pPr algn="just"/>
            <a:endParaRPr lang="en-US" b="1" dirty="0"/>
          </a:p>
          <a:p>
            <a:pPr algn="just"/>
            <a:endParaRPr lang="en-US" b="1" dirty="0" smtClean="0"/>
          </a:p>
          <a:p>
            <a:pPr algn="just"/>
            <a:endParaRPr lang="en-US" b="1" dirty="0" smtClean="0"/>
          </a:p>
          <a:p>
            <a:pPr algn="just"/>
            <a:endParaRPr lang="en-US" b="1"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5909" y="2133600"/>
            <a:ext cx="75438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505198" y="2871757"/>
            <a:ext cx="2209801" cy="594353"/>
          </a:xfrm>
          <a:prstGeom prst="rect">
            <a:avLst/>
          </a:prstGeom>
          <a:solidFill>
            <a:srgbClr val="FFFF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KALIKASAN</a:t>
            </a:r>
            <a:endParaRPr lang="en-US" dirty="0"/>
          </a:p>
        </p:txBody>
      </p:sp>
      <p:sp>
        <p:nvSpPr>
          <p:cNvPr id="6" name="Rectangle 5"/>
          <p:cNvSpPr/>
          <p:nvPr/>
        </p:nvSpPr>
        <p:spPr>
          <a:xfrm>
            <a:off x="5714999" y="4457700"/>
            <a:ext cx="2105891" cy="571500"/>
          </a:xfrm>
          <a:prstGeom prst="rect">
            <a:avLst/>
          </a:prstGeom>
          <a:solidFill>
            <a:srgbClr val="FF33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KABUHAYAN</a:t>
            </a:r>
            <a:endParaRPr lang="en-US" b="1" dirty="0"/>
          </a:p>
        </p:txBody>
      </p:sp>
      <p:sp>
        <p:nvSpPr>
          <p:cNvPr id="7" name="Rectangle 6"/>
          <p:cNvSpPr/>
          <p:nvPr/>
        </p:nvSpPr>
        <p:spPr>
          <a:xfrm>
            <a:off x="6019800" y="3491972"/>
            <a:ext cx="1801091" cy="559856"/>
          </a:xfrm>
          <a:prstGeom prst="rect">
            <a:avLst/>
          </a:prstGeom>
          <a:solidFill>
            <a:srgbClr val="FF99FF"/>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KULTURA</a:t>
            </a:r>
            <a:endParaRPr lang="en-US" b="1" dirty="0"/>
          </a:p>
        </p:txBody>
      </p:sp>
      <p:sp>
        <p:nvSpPr>
          <p:cNvPr id="8" name="Rectangle 7"/>
          <p:cNvSpPr/>
          <p:nvPr/>
        </p:nvSpPr>
        <p:spPr>
          <a:xfrm>
            <a:off x="1295400" y="3466110"/>
            <a:ext cx="1905000" cy="496290"/>
          </a:xfrm>
          <a:prstGeom prst="rect">
            <a:avLst/>
          </a:prstGeom>
          <a:solidFill>
            <a:schemeClr val="bg2">
              <a:lumMod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KALUSUGAN</a:t>
            </a:r>
            <a:endParaRPr lang="en-US" b="1" dirty="0"/>
          </a:p>
        </p:txBody>
      </p:sp>
      <p:sp>
        <p:nvSpPr>
          <p:cNvPr id="9" name="Rectangle 8"/>
          <p:cNvSpPr/>
          <p:nvPr/>
        </p:nvSpPr>
        <p:spPr>
          <a:xfrm>
            <a:off x="1295400" y="4457700"/>
            <a:ext cx="2209799" cy="571500"/>
          </a:xfrm>
          <a:prstGeom prst="rect">
            <a:avLst/>
          </a:prstGeom>
          <a:solidFill>
            <a:srgbClr val="FF99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KARUNUNGAN</a:t>
            </a:r>
            <a:endParaRPr lang="en-US" b="1" dirty="0"/>
          </a:p>
        </p:txBody>
      </p:sp>
      <p:sp>
        <p:nvSpPr>
          <p:cNvPr id="10" name="Rectangle 9"/>
          <p:cNvSpPr/>
          <p:nvPr/>
        </p:nvSpPr>
        <p:spPr>
          <a:xfrm>
            <a:off x="692726" y="5943600"/>
            <a:ext cx="7897091" cy="646331"/>
          </a:xfrm>
          <a:prstGeom prst="rect">
            <a:avLst/>
          </a:prstGeom>
        </p:spPr>
        <p:txBody>
          <a:bodyPr wrap="square">
            <a:spAutoFit/>
          </a:bodyPr>
          <a:lstStyle/>
          <a:p>
            <a:r>
              <a:rPr lang="en-US" i="1" dirty="0" smtClean="0"/>
              <a:t>Introduced as framework for modern library operations during the National Convention of Public Librarians in Novotel on March 13-16, 2018.</a:t>
            </a:r>
            <a:endParaRPr lang="en-US" i="1" dirty="0"/>
          </a:p>
        </p:txBody>
      </p:sp>
      <p:cxnSp>
        <p:nvCxnSpPr>
          <p:cNvPr id="11" name="Straight Connector 10"/>
          <p:cNvCxnSpPr/>
          <p:nvPr/>
        </p:nvCxnSpPr>
        <p:spPr>
          <a:xfrm>
            <a:off x="692725" y="5791200"/>
            <a:ext cx="7897091"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21612266"/>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7" grpId="0" animBg="1"/>
      <p:bldP spid="8" grpId="0" animBg="1"/>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8527" y="1524000"/>
            <a:ext cx="6705600" cy="2431435"/>
          </a:xfrm>
          <a:prstGeom prst="rect">
            <a:avLst/>
          </a:prstGeom>
        </p:spPr>
        <p:txBody>
          <a:bodyPr wrap="square">
            <a:spAutoFit/>
          </a:bodyPr>
          <a:lstStyle/>
          <a:p>
            <a:pPr algn="ctr"/>
            <a:r>
              <a:rPr lang="en-US" sz="4000" b="1" dirty="0">
                <a:solidFill>
                  <a:srgbClr val="FF0000"/>
                </a:solidFill>
              </a:rPr>
              <a:t>TO KNOW MORE ABOUT 5K, PLEASE VISIT OUR WEBSITE @ </a:t>
            </a:r>
            <a:r>
              <a:rPr lang="en-US" sz="3200" b="1" dirty="0" smtClean="0">
                <a:solidFill>
                  <a:srgbClr val="FF0000"/>
                </a:solidFill>
              </a:rPr>
              <a:t>provinciallibrary.rizalprovince.ph</a:t>
            </a:r>
            <a:endParaRPr lang="en-US" sz="3200" b="1" dirty="0">
              <a:solidFill>
                <a:srgbClr val="FF0000"/>
              </a:solidFill>
            </a:endParaRPr>
          </a:p>
        </p:txBody>
      </p:sp>
    </p:spTree>
    <p:extLst>
      <p:ext uri="{BB962C8B-B14F-4D97-AF65-F5344CB8AC3E}">
        <p14:creationId xmlns:p14="http://schemas.microsoft.com/office/powerpoint/2010/main" val="19371945"/>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1946" y="304800"/>
            <a:ext cx="8077200" cy="4031873"/>
          </a:xfrm>
          <a:prstGeom prst="rect">
            <a:avLst/>
          </a:prstGeom>
        </p:spPr>
        <p:txBody>
          <a:bodyPr wrap="square">
            <a:spAutoFit/>
          </a:bodyPr>
          <a:lstStyle/>
          <a:p>
            <a:pPr algn="just"/>
            <a:r>
              <a:rPr lang="en-US" sz="1600" b="1" dirty="0" smtClean="0"/>
              <a:t>To intensify library modernization The </a:t>
            </a:r>
            <a:r>
              <a:rPr lang="en-US" sz="1600" b="1" dirty="0"/>
              <a:t>Rizal Provincial Library (</a:t>
            </a:r>
            <a:r>
              <a:rPr lang="en-US" sz="1600" b="1" dirty="0" smtClean="0"/>
              <a:t>RPL) collaborated with Department of Information and Communication Technology (DICT) and established the Tech4Ed Center.</a:t>
            </a:r>
          </a:p>
          <a:p>
            <a:pPr algn="just"/>
            <a:endParaRPr lang="en-US" sz="1600" b="1" dirty="0" smtClean="0"/>
          </a:p>
          <a:p>
            <a:pPr algn="just"/>
            <a:endParaRPr lang="en-US" sz="1600" b="1" dirty="0" smtClean="0"/>
          </a:p>
          <a:p>
            <a:pPr algn="just"/>
            <a:endParaRPr lang="en-US" sz="1600" b="1" dirty="0"/>
          </a:p>
          <a:p>
            <a:pPr algn="just"/>
            <a:endParaRPr lang="en-US" sz="1600" b="1" dirty="0" smtClean="0"/>
          </a:p>
          <a:p>
            <a:pPr algn="just"/>
            <a:endParaRPr lang="en-US" sz="1600" b="1" dirty="0"/>
          </a:p>
          <a:p>
            <a:pPr algn="just"/>
            <a:endParaRPr lang="en-US" sz="1600" b="1" dirty="0"/>
          </a:p>
          <a:p>
            <a:pPr algn="just"/>
            <a:endParaRPr lang="en-US" sz="1600" b="1" dirty="0" smtClean="0"/>
          </a:p>
          <a:p>
            <a:pPr algn="just"/>
            <a:endParaRPr lang="en-US" sz="1600" b="1" dirty="0"/>
          </a:p>
          <a:p>
            <a:pPr algn="just"/>
            <a:endParaRPr lang="en-US" sz="1600" b="1" dirty="0" smtClean="0"/>
          </a:p>
          <a:p>
            <a:pPr algn="just"/>
            <a:endParaRPr lang="en-US" sz="1600" b="1" dirty="0"/>
          </a:p>
          <a:p>
            <a:pPr algn="just"/>
            <a:endParaRPr lang="en-US" sz="1600" b="1" dirty="0" smtClean="0"/>
          </a:p>
          <a:p>
            <a:pPr algn="just"/>
            <a:endParaRPr lang="en-US" sz="1600" b="1" dirty="0"/>
          </a:p>
          <a:p>
            <a:pPr algn="just"/>
            <a:endParaRPr lang="en-US" sz="1600" b="1" dirty="0" smtClean="0"/>
          </a:p>
        </p:txBody>
      </p:sp>
      <p:pic>
        <p:nvPicPr>
          <p:cNvPr id="6147" name="Picture 3" descr="C:\Users\Library\Desktop\37728321_951211538385046_2671234392688427008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8364" y="4302035"/>
            <a:ext cx="36576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Library\Desktop\37754826_951211531718380_4618770425248219136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7955" y="1260763"/>
            <a:ext cx="474518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Library\Desktop\37749382_951220035050863_7438493369346555904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208417"/>
            <a:ext cx="3958936" cy="24732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50146308"/>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49"/>
                                        </p:tgtEl>
                                        <p:attrNameLst>
                                          <p:attrName>style.visibility</p:attrName>
                                        </p:attrNameLst>
                                      </p:cBhvr>
                                      <p:to>
                                        <p:strVal val="visible"/>
                                      </p:to>
                                    </p:set>
                                    <p:animEffect transition="in" filter="fade">
                                      <p:cBhvr>
                                        <p:cTn id="21" dur="1000"/>
                                        <p:tgtEl>
                                          <p:spTgt spid="6149"/>
                                        </p:tgtEl>
                                      </p:cBhvr>
                                    </p:animEffect>
                                    <p:anim calcmode="lin" valueType="num">
                                      <p:cBhvr>
                                        <p:cTn id="22" dur="1000" fill="hold"/>
                                        <p:tgtEl>
                                          <p:spTgt spid="6149"/>
                                        </p:tgtEl>
                                        <p:attrNameLst>
                                          <p:attrName>ppt_x</p:attrName>
                                        </p:attrNameLst>
                                      </p:cBhvr>
                                      <p:tavLst>
                                        <p:tav tm="0">
                                          <p:val>
                                            <p:strVal val="#ppt_x"/>
                                          </p:val>
                                        </p:tav>
                                        <p:tav tm="100000">
                                          <p:val>
                                            <p:strVal val="#ppt_x"/>
                                          </p:val>
                                        </p:tav>
                                      </p:tavLst>
                                    </p:anim>
                                    <p:anim calcmode="lin" valueType="num">
                                      <p:cBhvr>
                                        <p:cTn id="23" dur="1000" fill="hold"/>
                                        <p:tgtEl>
                                          <p:spTgt spid="614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47"/>
                                        </p:tgtEl>
                                        <p:attrNameLst>
                                          <p:attrName>style.visibility</p:attrName>
                                        </p:attrNameLst>
                                      </p:cBhvr>
                                      <p:to>
                                        <p:strVal val="visible"/>
                                      </p:to>
                                    </p:set>
                                    <p:animEffect transition="in" filter="fade">
                                      <p:cBhvr>
                                        <p:cTn id="28" dur="1000"/>
                                        <p:tgtEl>
                                          <p:spTgt spid="6147"/>
                                        </p:tgtEl>
                                      </p:cBhvr>
                                    </p:animEffect>
                                    <p:anim calcmode="lin" valueType="num">
                                      <p:cBhvr>
                                        <p:cTn id="29" dur="1000" fill="hold"/>
                                        <p:tgtEl>
                                          <p:spTgt spid="6147"/>
                                        </p:tgtEl>
                                        <p:attrNameLst>
                                          <p:attrName>ppt_x</p:attrName>
                                        </p:attrNameLst>
                                      </p:cBhvr>
                                      <p:tavLst>
                                        <p:tav tm="0">
                                          <p:val>
                                            <p:strVal val="#ppt_x"/>
                                          </p:val>
                                        </p:tav>
                                        <p:tav tm="100000">
                                          <p:val>
                                            <p:strVal val="#ppt_x"/>
                                          </p:val>
                                        </p:tav>
                                      </p:tavLst>
                                    </p:anim>
                                    <p:anim calcmode="lin" valueType="num">
                                      <p:cBhvr>
                                        <p:cTn id="30"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7200"/>
            <a:ext cx="8077200" cy="5755422"/>
          </a:xfrm>
          <a:prstGeom prst="rect">
            <a:avLst/>
          </a:prstGeom>
        </p:spPr>
        <p:txBody>
          <a:bodyPr wrap="square">
            <a:spAutoFit/>
          </a:bodyPr>
          <a:lstStyle/>
          <a:p>
            <a:pPr algn="just"/>
            <a:r>
              <a:rPr lang="en-US" sz="1600" b="1" dirty="0"/>
              <a:t>T</a:t>
            </a:r>
            <a:r>
              <a:rPr lang="en-US" sz="1600" b="1" dirty="0" smtClean="0"/>
              <a:t>he </a:t>
            </a:r>
            <a:r>
              <a:rPr lang="en-US" sz="1600" b="1" dirty="0"/>
              <a:t>Province of Rizal is pre dominantly engaged in farming</a:t>
            </a:r>
            <a:r>
              <a:rPr lang="en-US" sz="1600" b="1" dirty="0" smtClean="0"/>
              <a:t>, however farmers are hesitant to employ modern methods of farming and introduction of high-yield variety for the following reasons: </a:t>
            </a:r>
          </a:p>
          <a:p>
            <a:pPr algn="just"/>
            <a:endParaRPr lang="en-US" sz="1600" b="1" dirty="0" smtClean="0"/>
          </a:p>
          <a:p>
            <a:pPr marL="342900" indent="-342900" algn="just">
              <a:buAutoNum type="arabicPeriod"/>
            </a:pPr>
            <a:r>
              <a:rPr lang="en-US" sz="1600" b="1" dirty="0" smtClean="0"/>
              <a:t>Farmers Children refuse to work on the farm and continue the means of Livelihood their parents have introduce. </a:t>
            </a:r>
          </a:p>
          <a:p>
            <a:pPr marL="342900" indent="-342900" algn="just">
              <a:buAutoNum type="arabicPeriod" startAt="2"/>
            </a:pPr>
            <a:r>
              <a:rPr lang="en-US" sz="1600" b="1" dirty="0" smtClean="0"/>
              <a:t>Farmers children </a:t>
            </a:r>
            <a:r>
              <a:rPr lang="en-US" sz="1600" b="1" dirty="0" smtClean="0"/>
              <a:t>are opting to work on non farming jobs. </a:t>
            </a:r>
          </a:p>
          <a:p>
            <a:pPr marL="342900" indent="-342900" algn="just">
              <a:buAutoNum type="arabicPeriod" startAt="3"/>
            </a:pPr>
            <a:r>
              <a:rPr lang="en-US" sz="1600" b="1" dirty="0" smtClean="0"/>
              <a:t>High-yield will mean additional inputs and additional loss during calamity and epidemics.</a:t>
            </a:r>
          </a:p>
          <a:p>
            <a:pPr marL="342900" indent="-342900" algn="just">
              <a:buAutoNum type="arabicPeriod" startAt="3"/>
            </a:pPr>
            <a:r>
              <a:rPr lang="en-US" sz="1600" b="1" dirty="0" smtClean="0"/>
              <a:t>Crop insurance refuse to award insurance claims for lack of means to report farm loses in time. This runs contrary to the Global, National and Provincial concern for development. </a:t>
            </a:r>
          </a:p>
          <a:p>
            <a:pPr algn="just"/>
            <a:endParaRPr lang="en-US" sz="1600" b="1" dirty="0" smtClean="0"/>
          </a:p>
          <a:p>
            <a:pPr algn="just"/>
            <a:endParaRPr lang="en-US" sz="1600" b="1" dirty="0"/>
          </a:p>
          <a:p>
            <a:pPr algn="just"/>
            <a:r>
              <a:rPr lang="en-US" sz="1600" b="1" dirty="0" smtClean="0"/>
              <a:t>H</a:t>
            </a:r>
            <a:r>
              <a:rPr lang="en-US" sz="1600" b="1" dirty="0" smtClean="0"/>
              <a:t>ence, RPL  conceptualized programs </a:t>
            </a:r>
            <a:r>
              <a:rPr lang="en-US" sz="1600" b="1" dirty="0"/>
              <a:t>on how to educate farmers, first and foremost thru digital literacy, on their sons and daughter or the children of the farmers. </a:t>
            </a:r>
            <a:r>
              <a:rPr lang="en-US" sz="1600" b="1" dirty="0"/>
              <a:t>And </a:t>
            </a:r>
            <a:r>
              <a:rPr lang="en-US" sz="1600" b="1" dirty="0" smtClean="0"/>
              <a:t>collaborated extensively </a:t>
            </a:r>
            <a:r>
              <a:rPr lang="en-US" sz="1600" b="1" dirty="0"/>
              <a:t>with Department of Information and Communication Technology (DICT), </a:t>
            </a:r>
            <a:r>
              <a:rPr lang="en-US" sz="1600" b="1" dirty="0" smtClean="0"/>
              <a:t>with the Tech4Ed platform </a:t>
            </a:r>
            <a:r>
              <a:rPr lang="en-US" sz="1600" b="1" dirty="0"/>
              <a:t>and </a:t>
            </a:r>
            <a:r>
              <a:rPr lang="en-US" sz="1600" b="1" dirty="0" smtClean="0"/>
              <a:t>other programs. Digital Literacy was introduce and conducted in several municipalities and Home Based Online Teaching through 51 Talk was also integrated in the modernization scheme of the library.</a:t>
            </a:r>
          </a:p>
          <a:p>
            <a:pPr algn="just"/>
            <a:endParaRPr lang="en-US" sz="1600" b="1" dirty="0"/>
          </a:p>
          <a:p>
            <a:pPr algn="just"/>
            <a:endParaRPr lang="en-US" sz="1600" b="1" dirty="0"/>
          </a:p>
        </p:txBody>
      </p:sp>
    </p:spTree>
    <p:extLst>
      <p:ext uri="{BB962C8B-B14F-4D97-AF65-F5344CB8AC3E}">
        <p14:creationId xmlns:p14="http://schemas.microsoft.com/office/powerpoint/2010/main" val="1755043875"/>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9"/>
</p:tagLst>
</file>

<file path=ppt/tags/tag2.xml><?xml version="1.0" encoding="utf-8"?>
<p:tagLst xmlns:a="http://schemas.openxmlformats.org/drawingml/2006/main" xmlns:r="http://schemas.openxmlformats.org/officeDocument/2006/relationships" xmlns:p="http://schemas.openxmlformats.org/presentationml/2006/main">
  <p:tag name="TIMING" val="|0.1|0.2"/>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523</TotalTime>
  <Words>929</Words>
  <Application>Microsoft Office PowerPoint</Application>
  <PresentationFormat>On-screen Show (4:3)</PresentationFormat>
  <Paragraphs>151</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dc:creator>
  <cp:lastModifiedBy>all</cp:lastModifiedBy>
  <cp:revision>37</cp:revision>
  <dcterms:created xsi:type="dcterms:W3CDTF">2018-07-24T07:19:53Z</dcterms:created>
  <dcterms:modified xsi:type="dcterms:W3CDTF">2018-07-25T08:46:02Z</dcterms:modified>
</cp:coreProperties>
</file>